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9144000" cy="6858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267" y="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9233" y="248234"/>
            <a:ext cx="7285532" cy="1123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34085" y="1536192"/>
            <a:ext cx="7475829" cy="170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0600" y="3048000"/>
            <a:ext cx="7202805" cy="1600200"/>
          </a:xfrm>
          <a:prstGeom prst="rect">
            <a:avLst/>
          </a:prstGeom>
          <a:solidFill>
            <a:srgbClr val="FFFFFF">
              <a:alpha val="70195"/>
            </a:srgbClr>
          </a:solidFill>
        </p:spPr>
        <p:txBody>
          <a:bodyPr vert="horz" wrap="square" lIns="0" tIns="22860" rIns="0" bIns="0" rtlCol="0">
            <a:spAutoFit/>
          </a:bodyPr>
          <a:lstStyle/>
          <a:p>
            <a:pPr marL="1311910" marR="1225550" indent="-82550">
              <a:lnSpc>
                <a:spcPts val="5760"/>
              </a:lnSpc>
              <a:spcBef>
                <a:spcPts val="180"/>
              </a:spcBef>
            </a:pPr>
            <a:r>
              <a:rPr sz="5050" b="1" i="1" spc="-114" dirty="0">
                <a:latin typeface="Garamond"/>
                <a:cs typeface="Garamond"/>
              </a:rPr>
              <a:t>Aktuális </a:t>
            </a:r>
            <a:r>
              <a:rPr sz="5050" b="1" i="1" spc="-120" dirty="0">
                <a:latin typeface="Garamond"/>
                <a:cs typeface="Garamond"/>
              </a:rPr>
              <a:t>kérdések,  </a:t>
            </a:r>
            <a:r>
              <a:rPr sz="5050" b="1" i="1" spc="-100" dirty="0">
                <a:latin typeface="Garamond"/>
                <a:cs typeface="Garamond"/>
              </a:rPr>
              <a:t>fejlesztési</a:t>
            </a:r>
            <a:r>
              <a:rPr sz="5050" b="1" i="1" spc="-105" dirty="0">
                <a:latin typeface="Garamond"/>
                <a:cs typeface="Garamond"/>
              </a:rPr>
              <a:t> </a:t>
            </a:r>
            <a:r>
              <a:rPr sz="5050" b="1" i="1" spc="-145" dirty="0">
                <a:latin typeface="Garamond"/>
                <a:cs typeface="Garamond"/>
              </a:rPr>
              <a:t>irányok</a:t>
            </a:r>
            <a:endParaRPr sz="5050">
              <a:latin typeface="Garamond"/>
              <a:cs typeface="Garamon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38200" y="990600"/>
            <a:ext cx="7543800" cy="11430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67945" rIns="0" bIns="0" rtlCol="0">
            <a:spAutoFit/>
          </a:bodyPr>
          <a:lstStyle/>
          <a:p>
            <a:pPr marL="424815">
              <a:lnSpc>
                <a:spcPct val="100000"/>
              </a:lnSpc>
              <a:spcBef>
                <a:spcPts val="535"/>
              </a:spcBef>
            </a:pPr>
            <a:r>
              <a:rPr sz="5700" i="1" spc="-140" dirty="0">
                <a:latin typeface="Garamond"/>
                <a:cs typeface="Garamond"/>
              </a:rPr>
              <a:t>Öntözésfejlesztés</a:t>
            </a:r>
            <a:r>
              <a:rPr sz="5700" i="1" spc="5" dirty="0">
                <a:latin typeface="Garamond"/>
                <a:cs typeface="Garamond"/>
              </a:rPr>
              <a:t> </a:t>
            </a:r>
            <a:r>
              <a:rPr sz="5700" i="1" spc="-140" dirty="0">
                <a:latin typeface="Garamond"/>
                <a:cs typeface="Garamond"/>
              </a:rPr>
              <a:t>2020.</a:t>
            </a:r>
            <a:endParaRPr sz="5700">
              <a:latin typeface="Garamond"/>
              <a:cs typeface="Garamon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00400" y="4849367"/>
            <a:ext cx="2819400" cy="649605"/>
          </a:xfrm>
          <a:prstGeom prst="rect">
            <a:avLst/>
          </a:prstGeom>
          <a:solidFill>
            <a:srgbClr val="FFFFFF">
              <a:alpha val="70195"/>
            </a:srgbClr>
          </a:solidFill>
        </p:spPr>
        <p:txBody>
          <a:bodyPr vert="horz" wrap="square" lIns="0" tIns="18415" rIns="0" bIns="0" rtlCol="0">
            <a:spAutoFit/>
          </a:bodyPr>
          <a:lstStyle/>
          <a:p>
            <a:pPr marL="1905" algn="ctr">
              <a:lnSpc>
                <a:spcPts val="2220"/>
              </a:lnSpc>
              <a:spcBef>
                <a:spcPts val="145"/>
              </a:spcBef>
            </a:pPr>
            <a:r>
              <a:rPr sz="1900" b="1" i="1" spc="-40" dirty="0">
                <a:latin typeface="Garamond"/>
                <a:cs typeface="Garamond"/>
              </a:rPr>
              <a:t>Borsfai Atilla</a:t>
            </a:r>
            <a:r>
              <a:rPr sz="1900" b="1" i="1" spc="-20" dirty="0">
                <a:latin typeface="Garamond"/>
                <a:cs typeface="Garamond"/>
              </a:rPr>
              <a:t> </a:t>
            </a:r>
            <a:r>
              <a:rPr sz="1900" b="1" i="1" spc="-50" dirty="0">
                <a:latin typeface="Garamond"/>
                <a:cs typeface="Garamond"/>
              </a:rPr>
              <a:t>Gyula</a:t>
            </a:r>
            <a:endParaRPr sz="1900">
              <a:latin typeface="Garamond"/>
              <a:cs typeface="Garamond"/>
            </a:endParaRPr>
          </a:p>
          <a:p>
            <a:pPr marL="3810" algn="ctr">
              <a:lnSpc>
                <a:spcPts val="2220"/>
              </a:lnSpc>
            </a:pPr>
            <a:r>
              <a:rPr sz="1900" b="1" i="1" spc="-50" dirty="0">
                <a:latin typeface="Garamond"/>
                <a:cs typeface="Garamond"/>
              </a:rPr>
              <a:t>főosztályvezető</a:t>
            </a:r>
            <a:endParaRPr sz="1900">
              <a:latin typeface="Garamond"/>
              <a:cs typeface="Garamon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352800" y="5821679"/>
            <a:ext cx="2438400" cy="8961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2023" y="914399"/>
            <a:ext cx="8872855" cy="5943600"/>
          </a:xfrm>
          <a:custGeom>
            <a:avLst/>
            <a:gdLst/>
            <a:ahLst/>
            <a:cxnLst/>
            <a:rect l="l" t="t" r="r" b="b"/>
            <a:pathLst>
              <a:path w="8872855" h="5943600">
                <a:moveTo>
                  <a:pt x="0" y="5943600"/>
                </a:moveTo>
                <a:lnTo>
                  <a:pt x="8872728" y="5943600"/>
                </a:lnTo>
                <a:lnTo>
                  <a:pt x="8872728" y="0"/>
                </a:lnTo>
                <a:lnTo>
                  <a:pt x="0" y="0"/>
                </a:lnTo>
                <a:lnTo>
                  <a:pt x="0" y="594360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71068" y="923671"/>
            <a:ext cx="20008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Engedélyeztetés</a:t>
            </a:r>
            <a:r>
              <a:rPr sz="2400" dirty="0">
                <a:latin typeface="Garamond"/>
                <a:cs typeface="Garamond"/>
              </a:rPr>
              <a:t>: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76655" y="167639"/>
            <a:ext cx="7772400" cy="59436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4445" algn="ctr">
              <a:lnSpc>
                <a:spcPts val="4215"/>
              </a:lnSpc>
            </a:pPr>
            <a:r>
              <a:rPr spc="-15" dirty="0"/>
              <a:t>Folyamatábra</a:t>
            </a:r>
            <a:r>
              <a:rPr spc="-5" dirty="0"/>
              <a:t> II.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588508" y="1007363"/>
            <a:ext cx="1637030" cy="594360"/>
          </a:xfrm>
          <a:prstGeom prst="rect">
            <a:avLst/>
          </a:prstGeom>
          <a:solidFill>
            <a:srgbClr val="92CDDD"/>
          </a:solidFill>
          <a:ln w="3175">
            <a:solidFill>
              <a:srgbClr val="000000"/>
            </a:solidFill>
          </a:ln>
        </p:spPr>
        <p:txBody>
          <a:bodyPr vert="horz" wrap="square" lIns="0" tIns="34290" rIns="0" bIns="0" rtlCol="0">
            <a:spAutoFit/>
          </a:bodyPr>
          <a:lstStyle/>
          <a:p>
            <a:pPr marL="457834">
              <a:lnSpc>
                <a:spcPct val="100000"/>
              </a:lnSpc>
              <a:spcBef>
                <a:spcPts val="270"/>
              </a:spcBef>
            </a:pPr>
            <a:r>
              <a:rPr sz="1600" dirty="0">
                <a:latin typeface="Garamond"/>
                <a:cs typeface="Garamond"/>
              </a:rPr>
              <a:t>Öntözési</a:t>
            </a:r>
            <a:endParaRPr sz="1600">
              <a:latin typeface="Garamond"/>
              <a:cs typeface="Garamond"/>
            </a:endParaRPr>
          </a:p>
          <a:p>
            <a:pPr marL="464184">
              <a:lnSpc>
                <a:spcPct val="100000"/>
              </a:lnSpc>
            </a:pPr>
            <a:r>
              <a:rPr sz="1600" spc="-5" dirty="0">
                <a:latin typeface="Garamond"/>
                <a:cs typeface="Garamond"/>
              </a:rPr>
              <a:t>közösség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88508" y="2229611"/>
            <a:ext cx="1637030" cy="579120"/>
          </a:xfrm>
          <a:prstGeom prst="rect">
            <a:avLst/>
          </a:prstGeom>
          <a:solidFill>
            <a:srgbClr val="A6A6A6"/>
          </a:solidFill>
          <a:ln w="3175">
            <a:solidFill>
              <a:srgbClr val="000000"/>
            </a:solidFill>
          </a:ln>
        </p:spPr>
        <p:txBody>
          <a:bodyPr vert="horz" wrap="square" lIns="0" tIns="149225" rIns="0" bIns="0" rtlCol="0">
            <a:spAutoFit/>
          </a:bodyPr>
          <a:lstStyle/>
          <a:p>
            <a:pPr marL="208279">
              <a:lnSpc>
                <a:spcPct val="100000"/>
              </a:lnSpc>
              <a:spcBef>
                <a:spcPts val="1175"/>
              </a:spcBef>
            </a:pPr>
            <a:r>
              <a:rPr sz="1600" dirty="0">
                <a:latin typeface="Garamond"/>
                <a:cs typeface="Garamond"/>
              </a:rPr>
              <a:t>Mérnöki</a:t>
            </a:r>
            <a:r>
              <a:rPr sz="1600" spc="-20" dirty="0">
                <a:latin typeface="Garamond"/>
                <a:cs typeface="Garamond"/>
              </a:rPr>
              <a:t> </a:t>
            </a:r>
            <a:r>
              <a:rPr sz="1600" spc="-5" dirty="0">
                <a:latin typeface="Garamond"/>
                <a:cs typeface="Garamond"/>
              </a:rPr>
              <a:t>irodák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39155" y="4582667"/>
            <a:ext cx="1935480" cy="585470"/>
          </a:xfrm>
          <a:prstGeom prst="rect">
            <a:avLst/>
          </a:prstGeom>
          <a:solidFill>
            <a:srgbClr val="D99593"/>
          </a:solidFill>
          <a:ln w="3175">
            <a:solidFill>
              <a:srgbClr val="000000"/>
            </a:solidFill>
          </a:ln>
        </p:spPr>
        <p:txBody>
          <a:bodyPr vert="horz" wrap="square" lIns="0" tIns="154305" rIns="0" bIns="0" rtlCol="0">
            <a:spAutoFit/>
          </a:bodyPr>
          <a:lstStyle/>
          <a:p>
            <a:pPr marL="179070">
              <a:lnSpc>
                <a:spcPct val="100000"/>
              </a:lnSpc>
              <a:spcBef>
                <a:spcPts val="1215"/>
              </a:spcBef>
            </a:pPr>
            <a:r>
              <a:rPr sz="1600" dirty="0">
                <a:latin typeface="Garamond"/>
                <a:cs typeface="Garamond"/>
              </a:rPr>
              <a:t>Katasztrófavédelem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55876" y="1373124"/>
            <a:ext cx="1277620" cy="472440"/>
          </a:xfrm>
          <a:prstGeom prst="rect">
            <a:avLst/>
          </a:prstGeom>
          <a:solidFill>
            <a:srgbClr val="ACC677"/>
          </a:solidFill>
          <a:ln w="3175">
            <a:solidFill>
              <a:srgbClr val="000000"/>
            </a:solidFill>
          </a:ln>
        </p:spPr>
        <p:txBody>
          <a:bodyPr vert="horz" wrap="square" lIns="0" tIns="95885" rIns="0" bIns="0" rtlCol="0">
            <a:spAutoFit/>
          </a:bodyPr>
          <a:lstStyle/>
          <a:p>
            <a:pPr marL="422909">
              <a:lnSpc>
                <a:spcPct val="100000"/>
              </a:lnSpc>
              <a:spcBef>
                <a:spcPts val="755"/>
              </a:spcBef>
            </a:pPr>
            <a:r>
              <a:rPr sz="1600" spc="5" dirty="0">
                <a:latin typeface="Garamond"/>
                <a:cs typeface="Garamond"/>
              </a:rPr>
              <a:t>NFK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439923" y="4582667"/>
            <a:ext cx="2334895" cy="701040"/>
          </a:xfrm>
          <a:custGeom>
            <a:avLst/>
            <a:gdLst/>
            <a:ahLst/>
            <a:cxnLst/>
            <a:rect l="l" t="t" r="r" b="b"/>
            <a:pathLst>
              <a:path w="2334895" h="701039">
                <a:moveTo>
                  <a:pt x="0" y="701039"/>
                </a:moveTo>
                <a:lnTo>
                  <a:pt x="2334768" y="701039"/>
                </a:lnTo>
                <a:lnTo>
                  <a:pt x="2334768" y="0"/>
                </a:lnTo>
                <a:lnTo>
                  <a:pt x="0" y="0"/>
                </a:lnTo>
                <a:lnTo>
                  <a:pt x="0" y="701039"/>
                </a:lnTo>
                <a:close/>
              </a:path>
            </a:pathLst>
          </a:custGeom>
          <a:solidFill>
            <a:srgbClr val="BD7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439923" y="4582667"/>
            <a:ext cx="2334895" cy="70104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70"/>
              </a:lnSpc>
            </a:pPr>
            <a:r>
              <a:rPr sz="1600" dirty="0">
                <a:latin typeface="Garamond"/>
                <a:cs typeface="Garamond"/>
              </a:rPr>
              <a:t>Környezetvéd-i</a:t>
            </a:r>
            <a:r>
              <a:rPr sz="1600" spc="-90" dirty="0">
                <a:latin typeface="Garamond"/>
                <a:cs typeface="Garamond"/>
              </a:rPr>
              <a:t> </a:t>
            </a:r>
            <a:r>
              <a:rPr sz="1600" spc="-5" dirty="0">
                <a:latin typeface="Garamond"/>
                <a:cs typeface="Garamond"/>
              </a:rPr>
              <a:t>hatóság</a:t>
            </a:r>
            <a:endParaRPr sz="1600">
              <a:latin typeface="Garamond"/>
              <a:cs typeface="Garamond"/>
            </a:endParaRPr>
          </a:p>
          <a:p>
            <a:pPr algn="ctr">
              <a:lnSpc>
                <a:spcPct val="100000"/>
              </a:lnSpc>
            </a:pPr>
            <a:r>
              <a:rPr sz="1600" spc="5" dirty="0">
                <a:latin typeface="Garamond"/>
                <a:cs typeface="Garamond"/>
              </a:rPr>
              <a:t>+</a:t>
            </a:r>
            <a:endParaRPr sz="1600">
              <a:latin typeface="Garamond"/>
              <a:cs typeface="Garamond"/>
            </a:endParaRPr>
          </a:p>
          <a:p>
            <a:pPr algn="ctr">
              <a:lnSpc>
                <a:spcPct val="100000"/>
              </a:lnSpc>
            </a:pPr>
            <a:r>
              <a:rPr sz="1600" spc="-10" dirty="0">
                <a:latin typeface="Garamond"/>
                <a:cs typeface="Garamond"/>
              </a:rPr>
              <a:t>Talajvéd-i</a:t>
            </a:r>
            <a:r>
              <a:rPr sz="1600" spc="-35" dirty="0">
                <a:latin typeface="Garamond"/>
                <a:cs typeface="Garamond"/>
              </a:rPr>
              <a:t> </a:t>
            </a:r>
            <a:r>
              <a:rPr sz="1600" spc="-5" dirty="0">
                <a:latin typeface="Garamond"/>
                <a:cs typeface="Garamond"/>
              </a:rPr>
              <a:t>szakhatóság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799588" y="3323844"/>
            <a:ext cx="1624965" cy="777240"/>
          </a:xfrm>
          <a:custGeom>
            <a:avLst/>
            <a:gdLst/>
            <a:ahLst/>
            <a:cxnLst/>
            <a:rect l="l" t="t" r="r" b="b"/>
            <a:pathLst>
              <a:path w="1624964" h="777239">
                <a:moveTo>
                  <a:pt x="812291" y="0"/>
                </a:moveTo>
                <a:lnTo>
                  <a:pt x="748818" y="1169"/>
                </a:lnTo>
                <a:lnTo>
                  <a:pt x="686680" y="4619"/>
                </a:lnTo>
                <a:lnTo>
                  <a:pt x="626057" y="10263"/>
                </a:lnTo>
                <a:lnTo>
                  <a:pt x="567130" y="18016"/>
                </a:lnTo>
                <a:lnTo>
                  <a:pt x="510081" y="27790"/>
                </a:lnTo>
                <a:lnTo>
                  <a:pt x="455089" y="39499"/>
                </a:lnTo>
                <a:lnTo>
                  <a:pt x="402335" y="53057"/>
                </a:lnTo>
                <a:lnTo>
                  <a:pt x="352001" y="68378"/>
                </a:lnTo>
                <a:lnTo>
                  <a:pt x="304266" y="85375"/>
                </a:lnTo>
                <a:lnTo>
                  <a:pt x="259312" y="103961"/>
                </a:lnTo>
                <a:lnTo>
                  <a:pt x="217319" y="124051"/>
                </a:lnTo>
                <a:lnTo>
                  <a:pt x="178467" y="145557"/>
                </a:lnTo>
                <a:lnTo>
                  <a:pt x="142939" y="168394"/>
                </a:lnTo>
                <a:lnTo>
                  <a:pt x="110913" y="192475"/>
                </a:lnTo>
                <a:lnTo>
                  <a:pt x="58094" y="244024"/>
                </a:lnTo>
                <a:lnTo>
                  <a:pt x="21455" y="299512"/>
                </a:lnTo>
                <a:lnTo>
                  <a:pt x="2444" y="358249"/>
                </a:lnTo>
                <a:lnTo>
                  <a:pt x="0" y="388619"/>
                </a:lnTo>
                <a:lnTo>
                  <a:pt x="2444" y="418990"/>
                </a:lnTo>
                <a:lnTo>
                  <a:pt x="21455" y="477727"/>
                </a:lnTo>
                <a:lnTo>
                  <a:pt x="58094" y="533215"/>
                </a:lnTo>
                <a:lnTo>
                  <a:pt x="110913" y="584764"/>
                </a:lnTo>
                <a:lnTo>
                  <a:pt x="142939" y="608845"/>
                </a:lnTo>
                <a:lnTo>
                  <a:pt x="178467" y="631682"/>
                </a:lnTo>
                <a:lnTo>
                  <a:pt x="217319" y="653188"/>
                </a:lnTo>
                <a:lnTo>
                  <a:pt x="259312" y="673278"/>
                </a:lnTo>
                <a:lnTo>
                  <a:pt x="304266" y="691864"/>
                </a:lnTo>
                <a:lnTo>
                  <a:pt x="352001" y="708861"/>
                </a:lnTo>
                <a:lnTo>
                  <a:pt x="402335" y="724182"/>
                </a:lnTo>
                <a:lnTo>
                  <a:pt x="455089" y="737740"/>
                </a:lnTo>
                <a:lnTo>
                  <a:pt x="510081" y="749449"/>
                </a:lnTo>
                <a:lnTo>
                  <a:pt x="567130" y="759223"/>
                </a:lnTo>
                <a:lnTo>
                  <a:pt x="626057" y="766976"/>
                </a:lnTo>
                <a:lnTo>
                  <a:pt x="686680" y="772620"/>
                </a:lnTo>
                <a:lnTo>
                  <a:pt x="748818" y="776070"/>
                </a:lnTo>
                <a:lnTo>
                  <a:pt x="812291" y="777239"/>
                </a:lnTo>
                <a:lnTo>
                  <a:pt x="875765" y="776070"/>
                </a:lnTo>
                <a:lnTo>
                  <a:pt x="937903" y="772620"/>
                </a:lnTo>
                <a:lnTo>
                  <a:pt x="998526" y="766976"/>
                </a:lnTo>
                <a:lnTo>
                  <a:pt x="1057453" y="759223"/>
                </a:lnTo>
                <a:lnTo>
                  <a:pt x="1114502" y="749449"/>
                </a:lnTo>
                <a:lnTo>
                  <a:pt x="1169494" y="737740"/>
                </a:lnTo>
                <a:lnTo>
                  <a:pt x="1222248" y="724182"/>
                </a:lnTo>
                <a:lnTo>
                  <a:pt x="1272582" y="708861"/>
                </a:lnTo>
                <a:lnTo>
                  <a:pt x="1320317" y="691864"/>
                </a:lnTo>
                <a:lnTo>
                  <a:pt x="1365271" y="673278"/>
                </a:lnTo>
                <a:lnTo>
                  <a:pt x="1407264" y="653188"/>
                </a:lnTo>
                <a:lnTo>
                  <a:pt x="1446116" y="631682"/>
                </a:lnTo>
                <a:lnTo>
                  <a:pt x="1481644" y="608845"/>
                </a:lnTo>
                <a:lnTo>
                  <a:pt x="1513670" y="584764"/>
                </a:lnTo>
                <a:lnTo>
                  <a:pt x="1566489" y="533215"/>
                </a:lnTo>
                <a:lnTo>
                  <a:pt x="1603128" y="477727"/>
                </a:lnTo>
                <a:lnTo>
                  <a:pt x="1622139" y="418990"/>
                </a:lnTo>
                <a:lnTo>
                  <a:pt x="1624584" y="388619"/>
                </a:lnTo>
                <a:lnTo>
                  <a:pt x="1622139" y="358249"/>
                </a:lnTo>
                <a:lnTo>
                  <a:pt x="1603128" y="299512"/>
                </a:lnTo>
                <a:lnTo>
                  <a:pt x="1566489" y="244024"/>
                </a:lnTo>
                <a:lnTo>
                  <a:pt x="1513670" y="192475"/>
                </a:lnTo>
                <a:lnTo>
                  <a:pt x="1481644" y="168394"/>
                </a:lnTo>
                <a:lnTo>
                  <a:pt x="1446116" y="145557"/>
                </a:lnTo>
                <a:lnTo>
                  <a:pt x="1407264" y="124051"/>
                </a:lnTo>
                <a:lnTo>
                  <a:pt x="1365271" y="103961"/>
                </a:lnTo>
                <a:lnTo>
                  <a:pt x="1320317" y="85375"/>
                </a:lnTo>
                <a:lnTo>
                  <a:pt x="1272582" y="68378"/>
                </a:lnTo>
                <a:lnTo>
                  <a:pt x="1222247" y="53057"/>
                </a:lnTo>
                <a:lnTo>
                  <a:pt x="1169494" y="39499"/>
                </a:lnTo>
                <a:lnTo>
                  <a:pt x="1114502" y="27790"/>
                </a:lnTo>
                <a:lnTo>
                  <a:pt x="1057453" y="18016"/>
                </a:lnTo>
                <a:lnTo>
                  <a:pt x="998526" y="10263"/>
                </a:lnTo>
                <a:lnTo>
                  <a:pt x="937903" y="4619"/>
                </a:lnTo>
                <a:lnTo>
                  <a:pt x="875765" y="1169"/>
                </a:lnTo>
                <a:lnTo>
                  <a:pt x="812291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99588" y="3323844"/>
            <a:ext cx="1624965" cy="777240"/>
          </a:xfrm>
          <a:custGeom>
            <a:avLst/>
            <a:gdLst/>
            <a:ahLst/>
            <a:cxnLst/>
            <a:rect l="l" t="t" r="r" b="b"/>
            <a:pathLst>
              <a:path w="1624964" h="777239">
                <a:moveTo>
                  <a:pt x="0" y="388619"/>
                </a:moveTo>
                <a:lnTo>
                  <a:pt x="9656" y="328518"/>
                </a:lnTo>
                <a:lnTo>
                  <a:pt x="37662" y="271319"/>
                </a:lnTo>
                <a:lnTo>
                  <a:pt x="82571" y="217714"/>
                </a:lnTo>
                <a:lnTo>
                  <a:pt x="142939" y="168394"/>
                </a:lnTo>
                <a:lnTo>
                  <a:pt x="178467" y="145557"/>
                </a:lnTo>
                <a:lnTo>
                  <a:pt x="217319" y="124051"/>
                </a:lnTo>
                <a:lnTo>
                  <a:pt x="259312" y="103961"/>
                </a:lnTo>
                <a:lnTo>
                  <a:pt x="304266" y="85375"/>
                </a:lnTo>
                <a:lnTo>
                  <a:pt x="352001" y="68378"/>
                </a:lnTo>
                <a:lnTo>
                  <a:pt x="402335" y="53057"/>
                </a:lnTo>
                <a:lnTo>
                  <a:pt x="455089" y="39499"/>
                </a:lnTo>
                <a:lnTo>
                  <a:pt x="510081" y="27790"/>
                </a:lnTo>
                <a:lnTo>
                  <a:pt x="567130" y="18016"/>
                </a:lnTo>
                <a:lnTo>
                  <a:pt x="626057" y="10263"/>
                </a:lnTo>
                <a:lnTo>
                  <a:pt x="686680" y="4619"/>
                </a:lnTo>
                <a:lnTo>
                  <a:pt x="748818" y="1169"/>
                </a:lnTo>
                <a:lnTo>
                  <a:pt x="812291" y="0"/>
                </a:lnTo>
                <a:lnTo>
                  <a:pt x="875765" y="1169"/>
                </a:lnTo>
                <a:lnTo>
                  <a:pt x="937903" y="4619"/>
                </a:lnTo>
                <a:lnTo>
                  <a:pt x="998526" y="10263"/>
                </a:lnTo>
                <a:lnTo>
                  <a:pt x="1057453" y="18016"/>
                </a:lnTo>
                <a:lnTo>
                  <a:pt x="1114502" y="27790"/>
                </a:lnTo>
                <a:lnTo>
                  <a:pt x="1169494" y="39499"/>
                </a:lnTo>
                <a:lnTo>
                  <a:pt x="1222247" y="53057"/>
                </a:lnTo>
                <a:lnTo>
                  <a:pt x="1272582" y="68378"/>
                </a:lnTo>
                <a:lnTo>
                  <a:pt x="1320317" y="85375"/>
                </a:lnTo>
                <a:lnTo>
                  <a:pt x="1365271" y="103961"/>
                </a:lnTo>
                <a:lnTo>
                  <a:pt x="1407264" y="124051"/>
                </a:lnTo>
                <a:lnTo>
                  <a:pt x="1446116" y="145557"/>
                </a:lnTo>
                <a:lnTo>
                  <a:pt x="1481644" y="168394"/>
                </a:lnTo>
                <a:lnTo>
                  <a:pt x="1513670" y="192475"/>
                </a:lnTo>
                <a:lnTo>
                  <a:pt x="1566489" y="244024"/>
                </a:lnTo>
                <a:lnTo>
                  <a:pt x="1603128" y="299512"/>
                </a:lnTo>
                <a:lnTo>
                  <a:pt x="1622139" y="358249"/>
                </a:lnTo>
                <a:lnTo>
                  <a:pt x="1624584" y="388619"/>
                </a:lnTo>
                <a:lnTo>
                  <a:pt x="1622139" y="418990"/>
                </a:lnTo>
                <a:lnTo>
                  <a:pt x="1603128" y="477727"/>
                </a:lnTo>
                <a:lnTo>
                  <a:pt x="1566489" y="533215"/>
                </a:lnTo>
                <a:lnTo>
                  <a:pt x="1513670" y="584764"/>
                </a:lnTo>
                <a:lnTo>
                  <a:pt x="1481644" y="608845"/>
                </a:lnTo>
                <a:lnTo>
                  <a:pt x="1446116" y="631682"/>
                </a:lnTo>
                <a:lnTo>
                  <a:pt x="1407264" y="653188"/>
                </a:lnTo>
                <a:lnTo>
                  <a:pt x="1365271" y="673278"/>
                </a:lnTo>
                <a:lnTo>
                  <a:pt x="1320317" y="691864"/>
                </a:lnTo>
                <a:lnTo>
                  <a:pt x="1272582" y="708861"/>
                </a:lnTo>
                <a:lnTo>
                  <a:pt x="1222248" y="724182"/>
                </a:lnTo>
                <a:lnTo>
                  <a:pt x="1169494" y="737740"/>
                </a:lnTo>
                <a:lnTo>
                  <a:pt x="1114502" y="749449"/>
                </a:lnTo>
                <a:lnTo>
                  <a:pt x="1057453" y="759223"/>
                </a:lnTo>
                <a:lnTo>
                  <a:pt x="998526" y="766976"/>
                </a:lnTo>
                <a:lnTo>
                  <a:pt x="937903" y="772620"/>
                </a:lnTo>
                <a:lnTo>
                  <a:pt x="875765" y="776070"/>
                </a:lnTo>
                <a:lnTo>
                  <a:pt x="812291" y="777239"/>
                </a:lnTo>
                <a:lnTo>
                  <a:pt x="748818" y="776070"/>
                </a:lnTo>
                <a:lnTo>
                  <a:pt x="686680" y="772620"/>
                </a:lnTo>
                <a:lnTo>
                  <a:pt x="626057" y="766976"/>
                </a:lnTo>
                <a:lnTo>
                  <a:pt x="567130" y="759223"/>
                </a:lnTo>
                <a:lnTo>
                  <a:pt x="510081" y="749449"/>
                </a:lnTo>
                <a:lnTo>
                  <a:pt x="455089" y="737740"/>
                </a:lnTo>
                <a:lnTo>
                  <a:pt x="402335" y="724182"/>
                </a:lnTo>
                <a:lnTo>
                  <a:pt x="352001" y="708861"/>
                </a:lnTo>
                <a:lnTo>
                  <a:pt x="304266" y="691864"/>
                </a:lnTo>
                <a:lnTo>
                  <a:pt x="259312" y="673278"/>
                </a:lnTo>
                <a:lnTo>
                  <a:pt x="217319" y="653188"/>
                </a:lnTo>
                <a:lnTo>
                  <a:pt x="178467" y="631682"/>
                </a:lnTo>
                <a:lnTo>
                  <a:pt x="142939" y="608845"/>
                </a:lnTo>
                <a:lnTo>
                  <a:pt x="110913" y="584764"/>
                </a:lnTo>
                <a:lnTo>
                  <a:pt x="58094" y="533215"/>
                </a:lnTo>
                <a:lnTo>
                  <a:pt x="21455" y="477727"/>
                </a:lnTo>
                <a:lnTo>
                  <a:pt x="2444" y="418990"/>
                </a:lnTo>
                <a:lnTo>
                  <a:pt x="0" y="38861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144139" y="3436747"/>
            <a:ext cx="935355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794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Garamond"/>
                <a:cs typeface="Garamond"/>
              </a:rPr>
              <a:t>Környezeti</a:t>
            </a:r>
            <a:endParaRPr sz="16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Garamond"/>
                <a:cs typeface="Garamond"/>
              </a:rPr>
              <a:t>körzeti</a:t>
            </a:r>
            <a:r>
              <a:rPr sz="1600" spc="-110" dirty="0">
                <a:latin typeface="Garamond"/>
                <a:cs typeface="Garamond"/>
              </a:rPr>
              <a:t> </a:t>
            </a:r>
            <a:r>
              <a:rPr sz="1600" spc="20" dirty="0">
                <a:latin typeface="Garamond"/>
                <a:cs typeface="Garamond"/>
              </a:rPr>
              <a:t>terv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469635" y="3336035"/>
            <a:ext cx="1874520" cy="722630"/>
          </a:xfrm>
          <a:custGeom>
            <a:avLst/>
            <a:gdLst/>
            <a:ahLst/>
            <a:cxnLst/>
            <a:rect l="l" t="t" r="r" b="b"/>
            <a:pathLst>
              <a:path w="1874520" h="722629">
                <a:moveTo>
                  <a:pt x="937260" y="0"/>
                </a:moveTo>
                <a:lnTo>
                  <a:pt x="870322" y="906"/>
                </a:lnTo>
                <a:lnTo>
                  <a:pt x="804655" y="3585"/>
                </a:lnTo>
                <a:lnTo>
                  <a:pt x="740418" y="7976"/>
                </a:lnTo>
                <a:lnTo>
                  <a:pt x="677768" y="14018"/>
                </a:lnTo>
                <a:lnTo>
                  <a:pt x="616864" y="21649"/>
                </a:lnTo>
                <a:lnTo>
                  <a:pt x="557866" y="30808"/>
                </a:lnTo>
                <a:lnTo>
                  <a:pt x="500931" y="41434"/>
                </a:lnTo>
                <a:lnTo>
                  <a:pt x="446218" y="53467"/>
                </a:lnTo>
                <a:lnTo>
                  <a:pt x="393885" y="66845"/>
                </a:lnTo>
                <a:lnTo>
                  <a:pt x="344092" y="81507"/>
                </a:lnTo>
                <a:lnTo>
                  <a:pt x="296996" y="97392"/>
                </a:lnTo>
                <a:lnTo>
                  <a:pt x="252757" y="114440"/>
                </a:lnTo>
                <a:lnTo>
                  <a:pt x="211533" y="132588"/>
                </a:lnTo>
                <a:lnTo>
                  <a:pt x="173483" y="151776"/>
                </a:lnTo>
                <a:lnTo>
                  <a:pt x="138764" y="171943"/>
                </a:lnTo>
                <a:lnTo>
                  <a:pt x="79957" y="214969"/>
                </a:lnTo>
                <a:lnTo>
                  <a:pt x="36382" y="261177"/>
                </a:lnTo>
                <a:lnTo>
                  <a:pt x="9307" y="310080"/>
                </a:lnTo>
                <a:lnTo>
                  <a:pt x="0" y="361188"/>
                </a:lnTo>
                <a:lnTo>
                  <a:pt x="2353" y="386987"/>
                </a:lnTo>
                <a:lnTo>
                  <a:pt x="20703" y="437053"/>
                </a:lnTo>
                <a:lnTo>
                  <a:pt x="56187" y="484669"/>
                </a:lnTo>
                <a:lnTo>
                  <a:pt x="107536" y="529348"/>
                </a:lnTo>
                <a:lnTo>
                  <a:pt x="173483" y="570599"/>
                </a:lnTo>
                <a:lnTo>
                  <a:pt x="211533" y="589787"/>
                </a:lnTo>
                <a:lnTo>
                  <a:pt x="252757" y="607935"/>
                </a:lnTo>
                <a:lnTo>
                  <a:pt x="296996" y="624983"/>
                </a:lnTo>
                <a:lnTo>
                  <a:pt x="344092" y="640868"/>
                </a:lnTo>
                <a:lnTo>
                  <a:pt x="393885" y="655530"/>
                </a:lnTo>
                <a:lnTo>
                  <a:pt x="446218" y="668908"/>
                </a:lnTo>
                <a:lnTo>
                  <a:pt x="500931" y="680941"/>
                </a:lnTo>
                <a:lnTo>
                  <a:pt x="557866" y="691567"/>
                </a:lnTo>
                <a:lnTo>
                  <a:pt x="616864" y="700726"/>
                </a:lnTo>
                <a:lnTo>
                  <a:pt x="677768" y="708357"/>
                </a:lnTo>
                <a:lnTo>
                  <a:pt x="740418" y="714399"/>
                </a:lnTo>
                <a:lnTo>
                  <a:pt x="804655" y="718790"/>
                </a:lnTo>
                <a:lnTo>
                  <a:pt x="870322" y="721469"/>
                </a:lnTo>
                <a:lnTo>
                  <a:pt x="937260" y="722376"/>
                </a:lnTo>
                <a:lnTo>
                  <a:pt x="1004197" y="721469"/>
                </a:lnTo>
                <a:lnTo>
                  <a:pt x="1069864" y="718790"/>
                </a:lnTo>
                <a:lnTo>
                  <a:pt x="1134101" y="714399"/>
                </a:lnTo>
                <a:lnTo>
                  <a:pt x="1196751" y="708357"/>
                </a:lnTo>
                <a:lnTo>
                  <a:pt x="1257655" y="700726"/>
                </a:lnTo>
                <a:lnTo>
                  <a:pt x="1316653" y="691567"/>
                </a:lnTo>
                <a:lnTo>
                  <a:pt x="1373588" y="680941"/>
                </a:lnTo>
                <a:lnTo>
                  <a:pt x="1428301" y="668908"/>
                </a:lnTo>
                <a:lnTo>
                  <a:pt x="1480634" y="655530"/>
                </a:lnTo>
                <a:lnTo>
                  <a:pt x="1530427" y="640868"/>
                </a:lnTo>
                <a:lnTo>
                  <a:pt x="1577523" y="624983"/>
                </a:lnTo>
                <a:lnTo>
                  <a:pt x="1621762" y="607935"/>
                </a:lnTo>
                <a:lnTo>
                  <a:pt x="1662986" y="589787"/>
                </a:lnTo>
                <a:lnTo>
                  <a:pt x="1701036" y="570599"/>
                </a:lnTo>
                <a:lnTo>
                  <a:pt x="1735755" y="550432"/>
                </a:lnTo>
                <a:lnTo>
                  <a:pt x="1794562" y="507406"/>
                </a:lnTo>
                <a:lnTo>
                  <a:pt x="1838137" y="461198"/>
                </a:lnTo>
                <a:lnTo>
                  <a:pt x="1865212" y="412295"/>
                </a:lnTo>
                <a:lnTo>
                  <a:pt x="1874519" y="361188"/>
                </a:lnTo>
                <a:lnTo>
                  <a:pt x="1872166" y="335388"/>
                </a:lnTo>
                <a:lnTo>
                  <a:pt x="1853816" y="285322"/>
                </a:lnTo>
                <a:lnTo>
                  <a:pt x="1818332" y="237706"/>
                </a:lnTo>
                <a:lnTo>
                  <a:pt x="1766983" y="193027"/>
                </a:lnTo>
                <a:lnTo>
                  <a:pt x="1701036" y="151776"/>
                </a:lnTo>
                <a:lnTo>
                  <a:pt x="1662986" y="132588"/>
                </a:lnTo>
                <a:lnTo>
                  <a:pt x="1621762" y="114440"/>
                </a:lnTo>
                <a:lnTo>
                  <a:pt x="1577523" y="97392"/>
                </a:lnTo>
                <a:lnTo>
                  <a:pt x="1530427" y="81507"/>
                </a:lnTo>
                <a:lnTo>
                  <a:pt x="1480634" y="66845"/>
                </a:lnTo>
                <a:lnTo>
                  <a:pt x="1428301" y="53467"/>
                </a:lnTo>
                <a:lnTo>
                  <a:pt x="1373588" y="41434"/>
                </a:lnTo>
                <a:lnTo>
                  <a:pt x="1316653" y="30808"/>
                </a:lnTo>
                <a:lnTo>
                  <a:pt x="1257655" y="21649"/>
                </a:lnTo>
                <a:lnTo>
                  <a:pt x="1196751" y="14018"/>
                </a:lnTo>
                <a:lnTo>
                  <a:pt x="1134101" y="7976"/>
                </a:lnTo>
                <a:lnTo>
                  <a:pt x="1069864" y="3585"/>
                </a:lnTo>
                <a:lnTo>
                  <a:pt x="1004197" y="906"/>
                </a:lnTo>
                <a:lnTo>
                  <a:pt x="937260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69635" y="3336035"/>
            <a:ext cx="1874520" cy="722630"/>
          </a:xfrm>
          <a:custGeom>
            <a:avLst/>
            <a:gdLst/>
            <a:ahLst/>
            <a:cxnLst/>
            <a:rect l="l" t="t" r="r" b="b"/>
            <a:pathLst>
              <a:path w="1874520" h="722629">
                <a:moveTo>
                  <a:pt x="0" y="361188"/>
                </a:moveTo>
                <a:lnTo>
                  <a:pt x="9307" y="310080"/>
                </a:lnTo>
                <a:lnTo>
                  <a:pt x="36382" y="261177"/>
                </a:lnTo>
                <a:lnTo>
                  <a:pt x="79957" y="214969"/>
                </a:lnTo>
                <a:lnTo>
                  <a:pt x="138764" y="171943"/>
                </a:lnTo>
                <a:lnTo>
                  <a:pt x="173483" y="151776"/>
                </a:lnTo>
                <a:lnTo>
                  <a:pt x="211533" y="132588"/>
                </a:lnTo>
                <a:lnTo>
                  <a:pt x="252757" y="114440"/>
                </a:lnTo>
                <a:lnTo>
                  <a:pt x="296996" y="97392"/>
                </a:lnTo>
                <a:lnTo>
                  <a:pt x="344092" y="81507"/>
                </a:lnTo>
                <a:lnTo>
                  <a:pt x="393885" y="66845"/>
                </a:lnTo>
                <a:lnTo>
                  <a:pt x="446218" y="53467"/>
                </a:lnTo>
                <a:lnTo>
                  <a:pt x="500931" y="41434"/>
                </a:lnTo>
                <a:lnTo>
                  <a:pt x="557866" y="30808"/>
                </a:lnTo>
                <a:lnTo>
                  <a:pt x="616864" y="21649"/>
                </a:lnTo>
                <a:lnTo>
                  <a:pt x="677768" y="14018"/>
                </a:lnTo>
                <a:lnTo>
                  <a:pt x="740418" y="7976"/>
                </a:lnTo>
                <a:lnTo>
                  <a:pt x="804655" y="3585"/>
                </a:lnTo>
                <a:lnTo>
                  <a:pt x="870322" y="906"/>
                </a:lnTo>
                <a:lnTo>
                  <a:pt x="937260" y="0"/>
                </a:lnTo>
                <a:lnTo>
                  <a:pt x="1004197" y="906"/>
                </a:lnTo>
                <a:lnTo>
                  <a:pt x="1069864" y="3585"/>
                </a:lnTo>
                <a:lnTo>
                  <a:pt x="1134101" y="7976"/>
                </a:lnTo>
                <a:lnTo>
                  <a:pt x="1196751" y="14018"/>
                </a:lnTo>
                <a:lnTo>
                  <a:pt x="1257655" y="21649"/>
                </a:lnTo>
                <a:lnTo>
                  <a:pt x="1316653" y="30808"/>
                </a:lnTo>
                <a:lnTo>
                  <a:pt x="1373588" y="41434"/>
                </a:lnTo>
                <a:lnTo>
                  <a:pt x="1428301" y="53467"/>
                </a:lnTo>
                <a:lnTo>
                  <a:pt x="1480634" y="66845"/>
                </a:lnTo>
                <a:lnTo>
                  <a:pt x="1530427" y="81507"/>
                </a:lnTo>
                <a:lnTo>
                  <a:pt x="1577523" y="97392"/>
                </a:lnTo>
                <a:lnTo>
                  <a:pt x="1621762" y="114440"/>
                </a:lnTo>
                <a:lnTo>
                  <a:pt x="1662986" y="132588"/>
                </a:lnTo>
                <a:lnTo>
                  <a:pt x="1701036" y="151776"/>
                </a:lnTo>
                <a:lnTo>
                  <a:pt x="1735755" y="171943"/>
                </a:lnTo>
                <a:lnTo>
                  <a:pt x="1794562" y="214969"/>
                </a:lnTo>
                <a:lnTo>
                  <a:pt x="1838137" y="261177"/>
                </a:lnTo>
                <a:lnTo>
                  <a:pt x="1865212" y="310080"/>
                </a:lnTo>
                <a:lnTo>
                  <a:pt x="1874519" y="361188"/>
                </a:lnTo>
                <a:lnTo>
                  <a:pt x="1872166" y="386987"/>
                </a:lnTo>
                <a:lnTo>
                  <a:pt x="1853816" y="437053"/>
                </a:lnTo>
                <a:lnTo>
                  <a:pt x="1818332" y="484669"/>
                </a:lnTo>
                <a:lnTo>
                  <a:pt x="1766983" y="529348"/>
                </a:lnTo>
                <a:lnTo>
                  <a:pt x="1701036" y="570599"/>
                </a:lnTo>
                <a:lnTo>
                  <a:pt x="1662986" y="589787"/>
                </a:lnTo>
                <a:lnTo>
                  <a:pt x="1621762" y="607935"/>
                </a:lnTo>
                <a:lnTo>
                  <a:pt x="1577523" y="624983"/>
                </a:lnTo>
                <a:lnTo>
                  <a:pt x="1530427" y="640868"/>
                </a:lnTo>
                <a:lnTo>
                  <a:pt x="1480634" y="655530"/>
                </a:lnTo>
                <a:lnTo>
                  <a:pt x="1428301" y="668908"/>
                </a:lnTo>
                <a:lnTo>
                  <a:pt x="1373588" y="680941"/>
                </a:lnTo>
                <a:lnTo>
                  <a:pt x="1316653" y="691567"/>
                </a:lnTo>
                <a:lnTo>
                  <a:pt x="1257655" y="700726"/>
                </a:lnTo>
                <a:lnTo>
                  <a:pt x="1196751" y="708357"/>
                </a:lnTo>
                <a:lnTo>
                  <a:pt x="1134101" y="714399"/>
                </a:lnTo>
                <a:lnTo>
                  <a:pt x="1069864" y="718790"/>
                </a:lnTo>
                <a:lnTo>
                  <a:pt x="1004197" y="721469"/>
                </a:lnTo>
                <a:lnTo>
                  <a:pt x="937260" y="722376"/>
                </a:lnTo>
                <a:lnTo>
                  <a:pt x="870322" y="721469"/>
                </a:lnTo>
                <a:lnTo>
                  <a:pt x="804655" y="718790"/>
                </a:lnTo>
                <a:lnTo>
                  <a:pt x="740418" y="714399"/>
                </a:lnTo>
                <a:lnTo>
                  <a:pt x="677768" y="708357"/>
                </a:lnTo>
                <a:lnTo>
                  <a:pt x="616864" y="700726"/>
                </a:lnTo>
                <a:lnTo>
                  <a:pt x="557866" y="691567"/>
                </a:lnTo>
                <a:lnTo>
                  <a:pt x="500931" y="680941"/>
                </a:lnTo>
                <a:lnTo>
                  <a:pt x="446218" y="668908"/>
                </a:lnTo>
                <a:lnTo>
                  <a:pt x="393885" y="655530"/>
                </a:lnTo>
                <a:lnTo>
                  <a:pt x="344092" y="640868"/>
                </a:lnTo>
                <a:lnTo>
                  <a:pt x="296996" y="624983"/>
                </a:lnTo>
                <a:lnTo>
                  <a:pt x="252757" y="607935"/>
                </a:lnTo>
                <a:lnTo>
                  <a:pt x="211533" y="589787"/>
                </a:lnTo>
                <a:lnTo>
                  <a:pt x="173483" y="570599"/>
                </a:lnTo>
                <a:lnTo>
                  <a:pt x="138764" y="550432"/>
                </a:lnTo>
                <a:lnTo>
                  <a:pt x="79957" y="507406"/>
                </a:lnTo>
                <a:lnTo>
                  <a:pt x="36382" y="461198"/>
                </a:lnTo>
                <a:lnTo>
                  <a:pt x="9307" y="412295"/>
                </a:lnTo>
                <a:lnTo>
                  <a:pt x="0" y="36118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049771" y="3300222"/>
            <a:ext cx="714375" cy="758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1905" algn="ctr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Garamond"/>
                <a:cs typeface="Garamond"/>
              </a:rPr>
              <a:t>Vízjogi  </a:t>
            </a:r>
            <a:r>
              <a:rPr sz="1600" dirty="0">
                <a:latin typeface="Garamond"/>
                <a:cs typeface="Garamond"/>
              </a:rPr>
              <a:t>en</a:t>
            </a:r>
            <a:r>
              <a:rPr sz="1600" spc="20" dirty="0">
                <a:latin typeface="Garamond"/>
                <a:cs typeface="Garamond"/>
              </a:rPr>
              <a:t>g</a:t>
            </a:r>
            <a:r>
              <a:rPr sz="1600" dirty="0">
                <a:latin typeface="Garamond"/>
                <a:cs typeface="Garamond"/>
              </a:rPr>
              <a:t>e</a:t>
            </a:r>
            <a:r>
              <a:rPr sz="1600" spc="15" dirty="0">
                <a:latin typeface="Garamond"/>
                <a:cs typeface="Garamond"/>
              </a:rPr>
              <a:t>d</a:t>
            </a:r>
            <a:r>
              <a:rPr sz="1600" dirty="0">
                <a:latin typeface="Garamond"/>
                <a:cs typeface="Garamond"/>
              </a:rPr>
              <a:t>é</a:t>
            </a:r>
            <a:r>
              <a:rPr sz="1600" spc="-10" dirty="0">
                <a:latin typeface="Garamond"/>
                <a:cs typeface="Garamond"/>
              </a:rPr>
              <a:t>l</a:t>
            </a:r>
            <a:r>
              <a:rPr sz="1600" dirty="0">
                <a:latin typeface="Garamond"/>
                <a:cs typeface="Garamond"/>
              </a:rPr>
              <a:t>y  </a:t>
            </a:r>
            <a:r>
              <a:rPr sz="1600" spc="-5" dirty="0">
                <a:latin typeface="Garamond"/>
                <a:cs typeface="Garamond"/>
              </a:rPr>
              <a:t>kérelem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481828" y="5679947"/>
            <a:ext cx="1871980" cy="695325"/>
          </a:xfrm>
          <a:custGeom>
            <a:avLst/>
            <a:gdLst/>
            <a:ahLst/>
            <a:cxnLst/>
            <a:rect l="l" t="t" r="r" b="b"/>
            <a:pathLst>
              <a:path w="1871979" h="695325">
                <a:moveTo>
                  <a:pt x="935736" y="0"/>
                </a:moveTo>
                <a:lnTo>
                  <a:pt x="868913" y="872"/>
                </a:lnTo>
                <a:lnTo>
                  <a:pt x="803357" y="3450"/>
                </a:lnTo>
                <a:lnTo>
                  <a:pt x="739228" y="7675"/>
                </a:lnTo>
                <a:lnTo>
                  <a:pt x="676683" y="13488"/>
                </a:lnTo>
                <a:lnTo>
                  <a:pt x="615880" y="20830"/>
                </a:lnTo>
                <a:lnTo>
                  <a:pt x="556979" y="29642"/>
                </a:lnTo>
                <a:lnTo>
                  <a:pt x="500137" y="39867"/>
                </a:lnTo>
                <a:lnTo>
                  <a:pt x="445513" y="51444"/>
                </a:lnTo>
                <a:lnTo>
                  <a:pt x="393265" y="64315"/>
                </a:lnTo>
                <a:lnTo>
                  <a:pt x="343552" y="78422"/>
                </a:lnTo>
                <a:lnTo>
                  <a:pt x="296532" y="93705"/>
                </a:lnTo>
                <a:lnTo>
                  <a:pt x="252363" y="110106"/>
                </a:lnTo>
                <a:lnTo>
                  <a:pt x="211204" y="127566"/>
                </a:lnTo>
                <a:lnTo>
                  <a:pt x="173214" y="146026"/>
                </a:lnTo>
                <a:lnTo>
                  <a:pt x="138550" y="165427"/>
                </a:lnTo>
                <a:lnTo>
                  <a:pt x="79835" y="206818"/>
                </a:lnTo>
                <a:lnTo>
                  <a:pt x="36326" y="251270"/>
                </a:lnTo>
                <a:lnTo>
                  <a:pt x="9292" y="298311"/>
                </a:lnTo>
                <a:lnTo>
                  <a:pt x="0" y="347471"/>
                </a:lnTo>
                <a:lnTo>
                  <a:pt x="2349" y="372286"/>
                </a:lnTo>
                <a:lnTo>
                  <a:pt x="20671" y="420443"/>
                </a:lnTo>
                <a:lnTo>
                  <a:pt x="56100" y="466247"/>
                </a:lnTo>
                <a:lnTo>
                  <a:pt x="107370" y="509227"/>
                </a:lnTo>
                <a:lnTo>
                  <a:pt x="173214" y="548912"/>
                </a:lnTo>
                <a:lnTo>
                  <a:pt x="211204" y="567372"/>
                </a:lnTo>
                <a:lnTo>
                  <a:pt x="252363" y="584832"/>
                </a:lnTo>
                <a:lnTo>
                  <a:pt x="296532" y="601233"/>
                </a:lnTo>
                <a:lnTo>
                  <a:pt x="343552" y="616517"/>
                </a:lnTo>
                <a:lnTo>
                  <a:pt x="393265" y="630624"/>
                </a:lnTo>
                <a:lnTo>
                  <a:pt x="445513" y="643496"/>
                </a:lnTo>
                <a:lnTo>
                  <a:pt x="500137" y="655074"/>
                </a:lnTo>
                <a:lnTo>
                  <a:pt x="556979" y="665299"/>
                </a:lnTo>
                <a:lnTo>
                  <a:pt x="615880" y="674112"/>
                </a:lnTo>
                <a:lnTo>
                  <a:pt x="676683" y="681454"/>
                </a:lnTo>
                <a:lnTo>
                  <a:pt x="739228" y="687268"/>
                </a:lnTo>
                <a:lnTo>
                  <a:pt x="803357" y="691493"/>
                </a:lnTo>
                <a:lnTo>
                  <a:pt x="868913" y="694071"/>
                </a:lnTo>
                <a:lnTo>
                  <a:pt x="935736" y="694943"/>
                </a:lnTo>
                <a:lnTo>
                  <a:pt x="1002558" y="694071"/>
                </a:lnTo>
                <a:lnTo>
                  <a:pt x="1068114" y="691493"/>
                </a:lnTo>
                <a:lnTo>
                  <a:pt x="1132243" y="687268"/>
                </a:lnTo>
                <a:lnTo>
                  <a:pt x="1194788" y="681454"/>
                </a:lnTo>
                <a:lnTo>
                  <a:pt x="1255591" y="674112"/>
                </a:lnTo>
                <a:lnTo>
                  <a:pt x="1314492" y="665299"/>
                </a:lnTo>
                <a:lnTo>
                  <a:pt x="1371334" y="655074"/>
                </a:lnTo>
                <a:lnTo>
                  <a:pt x="1425958" y="643496"/>
                </a:lnTo>
                <a:lnTo>
                  <a:pt x="1478206" y="630624"/>
                </a:lnTo>
                <a:lnTo>
                  <a:pt x="1527919" y="616517"/>
                </a:lnTo>
                <a:lnTo>
                  <a:pt x="1574939" y="601233"/>
                </a:lnTo>
                <a:lnTo>
                  <a:pt x="1619108" y="584832"/>
                </a:lnTo>
                <a:lnTo>
                  <a:pt x="1660267" y="567372"/>
                </a:lnTo>
                <a:lnTo>
                  <a:pt x="1698257" y="548912"/>
                </a:lnTo>
                <a:lnTo>
                  <a:pt x="1732921" y="529511"/>
                </a:lnTo>
                <a:lnTo>
                  <a:pt x="1791636" y="488119"/>
                </a:lnTo>
                <a:lnTo>
                  <a:pt x="1835145" y="443669"/>
                </a:lnTo>
                <a:lnTo>
                  <a:pt x="1862179" y="396629"/>
                </a:lnTo>
                <a:lnTo>
                  <a:pt x="1871472" y="347471"/>
                </a:lnTo>
                <a:lnTo>
                  <a:pt x="1869122" y="322656"/>
                </a:lnTo>
                <a:lnTo>
                  <a:pt x="1850800" y="274496"/>
                </a:lnTo>
                <a:lnTo>
                  <a:pt x="1815371" y="228691"/>
                </a:lnTo>
                <a:lnTo>
                  <a:pt x="1764101" y="185711"/>
                </a:lnTo>
                <a:lnTo>
                  <a:pt x="1698257" y="146026"/>
                </a:lnTo>
                <a:lnTo>
                  <a:pt x="1660267" y="127566"/>
                </a:lnTo>
                <a:lnTo>
                  <a:pt x="1619108" y="110106"/>
                </a:lnTo>
                <a:lnTo>
                  <a:pt x="1574939" y="93705"/>
                </a:lnTo>
                <a:lnTo>
                  <a:pt x="1527919" y="78422"/>
                </a:lnTo>
                <a:lnTo>
                  <a:pt x="1478206" y="64315"/>
                </a:lnTo>
                <a:lnTo>
                  <a:pt x="1425958" y="51444"/>
                </a:lnTo>
                <a:lnTo>
                  <a:pt x="1371334" y="39867"/>
                </a:lnTo>
                <a:lnTo>
                  <a:pt x="1314492" y="29642"/>
                </a:lnTo>
                <a:lnTo>
                  <a:pt x="1255591" y="20830"/>
                </a:lnTo>
                <a:lnTo>
                  <a:pt x="1194788" y="13488"/>
                </a:lnTo>
                <a:lnTo>
                  <a:pt x="1132243" y="7675"/>
                </a:lnTo>
                <a:lnTo>
                  <a:pt x="1068114" y="3450"/>
                </a:lnTo>
                <a:lnTo>
                  <a:pt x="1002558" y="872"/>
                </a:lnTo>
                <a:lnTo>
                  <a:pt x="935736" y="0"/>
                </a:lnTo>
                <a:close/>
              </a:path>
            </a:pathLst>
          </a:custGeom>
          <a:solidFill>
            <a:srgbClr val="D995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481828" y="5679947"/>
            <a:ext cx="1871980" cy="695325"/>
          </a:xfrm>
          <a:custGeom>
            <a:avLst/>
            <a:gdLst/>
            <a:ahLst/>
            <a:cxnLst/>
            <a:rect l="l" t="t" r="r" b="b"/>
            <a:pathLst>
              <a:path w="1871979" h="695325">
                <a:moveTo>
                  <a:pt x="0" y="347471"/>
                </a:moveTo>
                <a:lnTo>
                  <a:pt x="9292" y="298311"/>
                </a:lnTo>
                <a:lnTo>
                  <a:pt x="36326" y="251270"/>
                </a:lnTo>
                <a:lnTo>
                  <a:pt x="79835" y="206818"/>
                </a:lnTo>
                <a:lnTo>
                  <a:pt x="138550" y="165427"/>
                </a:lnTo>
                <a:lnTo>
                  <a:pt x="173214" y="146026"/>
                </a:lnTo>
                <a:lnTo>
                  <a:pt x="211204" y="127566"/>
                </a:lnTo>
                <a:lnTo>
                  <a:pt x="252363" y="110106"/>
                </a:lnTo>
                <a:lnTo>
                  <a:pt x="296532" y="93705"/>
                </a:lnTo>
                <a:lnTo>
                  <a:pt x="343552" y="78422"/>
                </a:lnTo>
                <a:lnTo>
                  <a:pt x="393265" y="64315"/>
                </a:lnTo>
                <a:lnTo>
                  <a:pt x="445513" y="51444"/>
                </a:lnTo>
                <a:lnTo>
                  <a:pt x="500137" y="39867"/>
                </a:lnTo>
                <a:lnTo>
                  <a:pt x="556979" y="29642"/>
                </a:lnTo>
                <a:lnTo>
                  <a:pt x="615880" y="20830"/>
                </a:lnTo>
                <a:lnTo>
                  <a:pt x="676683" y="13488"/>
                </a:lnTo>
                <a:lnTo>
                  <a:pt x="739228" y="7675"/>
                </a:lnTo>
                <a:lnTo>
                  <a:pt x="803357" y="3450"/>
                </a:lnTo>
                <a:lnTo>
                  <a:pt x="868913" y="872"/>
                </a:lnTo>
                <a:lnTo>
                  <a:pt x="935736" y="0"/>
                </a:lnTo>
                <a:lnTo>
                  <a:pt x="1002558" y="872"/>
                </a:lnTo>
                <a:lnTo>
                  <a:pt x="1068114" y="3450"/>
                </a:lnTo>
                <a:lnTo>
                  <a:pt x="1132243" y="7675"/>
                </a:lnTo>
                <a:lnTo>
                  <a:pt x="1194788" y="13488"/>
                </a:lnTo>
                <a:lnTo>
                  <a:pt x="1255591" y="20830"/>
                </a:lnTo>
                <a:lnTo>
                  <a:pt x="1314492" y="29642"/>
                </a:lnTo>
                <a:lnTo>
                  <a:pt x="1371334" y="39867"/>
                </a:lnTo>
                <a:lnTo>
                  <a:pt x="1425958" y="51444"/>
                </a:lnTo>
                <a:lnTo>
                  <a:pt x="1478206" y="64315"/>
                </a:lnTo>
                <a:lnTo>
                  <a:pt x="1527919" y="78422"/>
                </a:lnTo>
                <a:lnTo>
                  <a:pt x="1574939" y="93705"/>
                </a:lnTo>
                <a:lnTo>
                  <a:pt x="1619108" y="110106"/>
                </a:lnTo>
                <a:lnTo>
                  <a:pt x="1660267" y="127566"/>
                </a:lnTo>
                <a:lnTo>
                  <a:pt x="1698257" y="146026"/>
                </a:lnTo>
                <a:lnTo>
                  <a:pt x="1732921" y="165427"/>
                </a:lnTo>
                <a:lnTo>
                  <a:pt x="1791636" y="206818"/>
                </a:lnTo>
                <a:lnTo>
                  <a:pt x="1835145" y="251270"/>
                </a:lnTo>
                <a:lnTo>
                  <a:pt x="1862179" y="298311"/>
                </a:lnTo>
                <a:lnTo>
                  <a:pt x="1871472" y="347471"/>
                </a:lnTo>
                <a:lnTo>
                  <a:pt x="1869122" y="372286"/>
                </a:lnTo>
                <a:lnTo>
                  <a:pt x="1850800" y="420443"/>
                </a:lnTo>
                <a:lnTo>
                  <a:pt x="1815371" y="466247"/>
                </a:lnTo>
                <a:lnTo>
                  <a:pt x="1764101" y="509227"/>
                </a:lnTo>
                <a:lnTo>
                  <a:pt x="1698257" y="548912"/>
                </a:lnTo>
                <a:lnTo>
                  <a:pt x="1660267" y="567372"/>
                </a:lnTo>
                <a:lnTo>
                  <a:pt x="1619108" y="584832"/>
                </a:lnTo>
                <a:lnTo>
                  <a:pt x="1574939" y="601233"/>
                </a:lnTo>
                <a:lnTo>
                  <a:pt x="1527919" y="616517"/>
                </a:lnTo>
                <a:lnTo>
                  <a:pt x="1478206" y="630624"/>
                </a:lnTo>
                <a:lnTo>
                  <a:pt x="1425958" y="643496"/>
                </a:lnTo>
                <a:lnTo>
                  <a:pt x="1371334" y="655074"/>
                </a:lnTo>
                <a:lnTo>
                  <a:pt x="1314492" y="665299"/>
                </a:lnTo>
                <a:lnTo>
                  <a:pt x="1255591" y="674112"/>
                </a:lnTo>
                <a:lnTo>
                  <a:pt x="1194788" y="681454"/>
                </a:lnTo>
                <a:lnTo>
                  <a:pt x="1132243" y="687268"/>
                </a:lnTo>
                <a:lnTo>
                  <a:pt x="1068114" y="691493"/>
                </a:lnTo>
                <a:lnTo>
                  <a:pt x="1002558" y="694071"/>
                </a:lnTo>
                <a:lnTo>
                  <a:pt x="935736" y="694943"/>
                </a:lnTo>
                <a:lnTo>
                  <a:pt x="868913" y="694071"/>
                </a:lnTo>
                <a:lnTo>
                  <a:pt x="803357" y="691493"/>
                </a:lnTo>
                <a:lnTo>
                  <a:pt x="739228" y="687268"/>
                </a:lnTo>
                <a:lnTo>
                  <a:pt x="676683" y="681454"/>
                </a:lnTo>
                <a:lnTo>
                  <a:pt x="615880" y="674112"/>
                </a:lnTo>
                <a:lnTo>
                  <a:pt x="556979" y="665299"/>
                </a:lnTo>
                <a:lnTo>
                  <a:pt x="500137" y="655074"/>
                </a:lnTo>
                <a:lnTo>
                  <a:pt x="445513" y="643496"/>
                </a:lnTo>
                <a:lnTo>
                  <a:pt x="393265" y="630624"/>
                </a:lnTo>
                <a:lnTo>
                  <a:pt x="343552" y="616517"/>
                </a:lnTo>
                <a:lnTo>
                  <a:pt x="296532" y="601233"/>
                </a:lnTo>
                <a:lnTo>
                  <a:pt x="252363" y="584832"/>
                </a:lnTo>
                <a:lnTo>
                  <a:pt x="211204" y="567372"/>
                </a:lnTo>
                <a:lnTo>
                  <a:pt x="173214" y="548912"/>
                </a:lnTo>
                <a:lnTo>
                  <a:pt x="138550" y="529511"/>
                </a:lnTo>
                <a:lnTo>
                  <a:pt x="79835" y="488119"/>
                </a:lnTo>
                <a:lnTo>
                  <a:pt x="36326" y="443669"/>
                </a:lnTo>
                <a:lnTo>
                  <a:pt x="9292" y="396629"/>
                </a:lnTo>
                <a:lnTo>
                  <a:pt x="0" y="347471"/>
                </a:lnTo>
                <a:close/>
              </a:path>
            </a:pathLst>
          </a:custGeom>
          <a:ln w="2743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890005" y="5764784"/>
            <a:ext cx="1050925" cy="5149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31445">
              <a:lnSpc>
                <a:spcPct val="100000"/>
              </a:lnSpc>
              <a:spcBef>
                <a:spcPts val="110"/>
              </a:spcBef>
            </a:pPr>
            <a:r>
              <a:rPr sz="1600" spc="5" dirty="0">
                <a:latin typeface="Century Gothic"/>
                <a:cs typeface="Century Gothic"/>
              </a:rPr>
              <a:t>VÍZJOGI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Century Gothic"/>
                <a:cs typeface="Century Gothic"/>
              </a:rPr>
              <a:t>ENGEDÉLY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225283" y="1194180"/>
            <a:ext cx="506095" cy="228600"/>
          </a:xfrm>
          <a:custGeom>
            <a:avLst/>
            <a:gdLst/>
            <a:ahLst/>
            <a:cxnLst/>
            <a:rect l="l" t="t" r="r" b="b"/>
            <a:pathLst>
              <a:path w="506095" h="228600">
                <a:moveTo>
                  <a:pt x="231267" y="0"/>
                </a:moveTo>
                <a:lnTo>
                  <a:pt x="0" y="108839"/>
                </a:lnTo>
                <a:lnTo>
                  <a:pt x="225806" y="228473"/>
                </a:lnTo>
                <a:lnTo>
                  <a:pt x="227990" y="137068"/>
                </a:lnTo>
                <a:lnTo>
                  <a:pt x="205105" y="136525"/>
                </a:lnTo>
                <a:lnTo>
                  <a:pt x="206248" y="90805"/>
                </a:lnTo>
                <a:lnTo>
                  <a:pt x="229096" y="90805"/>
                </a:lnTo>
                <a:lnTo>
                  <a:pt x="231267" y="0"/>
                </a:lnTo>
                <a:close/>
              </a:path>
              <a:path w="506095" h="228600">
                <a:moveTo>
                  <a:pt x="229083" y="91347"/>
                </a:moveTo>
                <a:lnTo>
                  <a:pt x="227990" y="137068"/>
                </a:lnTo>
                <a:lnTo>
                  <a:pt x="504825" y="143637"/>
                </a:lnTo>
                <a:lnTo>
                  <a:pt x="505841" y="97917"/>
                </a:lnTo>
                <a:lnTo>
                  <a:pt x="229083" y="91347"/>
                </a:lnTo>
                <a:close/>
              </a:path>
              <a:path w="506095" h="228600">
                <a:moveTo>
                  <a:pt x="206248" y="90805"/>
                </a:moveTo>
                <a:lnTo>
                  <a:pt x="205105" y="136525"/>
                </a:lnTo>
                <a:lnTo>
                  <a:pt x="227990" y="137068"/>
                </a:lnTo>
                <a:lnTo>
                  <a:pt x="229083" y="91347"/>
                </a:lnTo>
                <a:lnTo>
                  <a:pt x="206248" y="90805"/>
                </a:lnTo>
                <a:close/>
              </a:path>
              <a:path w="506095" h="228600">
                <a:moveTo>
                  <a:pt x="229096" y="90805"/>
                </a:moveTo>
                <a:lnTo>
                  <a:pt x="206248" y="90805"/>
                </a:lnTo>
                <a:lnTo>
                  <a:pt x="229083" y="91347"/>
                </a:lnTo>
                <a:lnTo>
                  <a:pt x="229096" y="9080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495802" y="4101084"/>
            <a:ext cx="228600" cy="482600"/>
          </a:xfrm>
          <a:custGeom>
            <a:avLst/>
            <a:gdLst/>
            <a:ahLst/>
            <a:cxnLst/>
            <a:rect l="l" t="t" r="r" b="b"/>
            <a:pathLst>
              <a:path w="228600" h="482600">
                <a:moveTo>
                  <a:pt x="91441" y="228346"/>
                </a:moveTo>
                <a:lnTo>
                  <a:pt x="88646" y="481965"/>
                </a:lnTo>
                <a:lnTo>
                  <a:pt x="134365" y="482473"/>
                </a:lnTo>
                <a:lnTo>
                  <a:pt x="137161" y="228854"/>
                </a:lnTo>
                <a:lnTo>
                  <a:pt x="91441" y="228346"/>
                </a:lnTo>
                <a:close/>
              </a:path>
              <a:path w="228600" h="482600">
                <a:moveTo>
                  <a:pt x="216744" y="205486"/>
                </a:moveTo>
                <a:lnTo>
                  <a:pt x="91694" y="205486"/>
                </a:lnTo>
                <a:lnTo>
                  <a:pt x="137413" y="205994"/>
                </a:lnTo>
                <a:lnTo>
                  <a:pt x="137161" y="228854"/>
                </a:lnTo>
                <a:lnTo>
                  <a:pt x="228600" y="229870"/>
                </a:lnTo>
                <a:lnTo>
                  <a:pt x="216744" y="205486"/>
                </a:lnTo>
                <a:close/>
              </a:path>
              <a:path w="228600" h="482600">
                <a:moveTo>
                  <a:pt x="91694" y="205486"/>
                </a:moveTo>
                <a:lnTo>
                  <a:pt x="91441" y="228346"/>
                </a:lnTo>
                <a:lnTo>
                  <a:pt x="137161" y="228854"/>
                </a:lnTo>
                <a:lnTo>
                  <a:pt x="137413" y="205994"/>
                </a:lnTo>
                <a:lnTo>
                  <a:pt x="91694" y="205486"/>
                </a:lnTo>
                <a:close/>
              </a:path>
              <a:path w="228600" h="482600">
                <a:moveTo>
                  <a:pt x="116839" y="0"/>
                </a:moveTo>
                <a:lnTo>
                  <a:pt x="0" y="227330"/>
                </a:lnTo>
                <a:lnTo>
                  <a:pt x="91441" y="228346"/>
                </a:lnTo>
                <a:lnTo>
                  <a:pt x="91694" y="205486"/>
                </a:lnTo>
                <a:lnTo>
                  <a:pt x="216744" y="205486"/>
                </a:lnTo>
                <a:lnTo>
                  <a:pt x="11683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294120" y="2808732"/>
            <a:ext cx="228600" cy="528955"/>
          </a:xfrm>
          <a:custGeom>
            <a:avLst/>
            <a:gdLst/>
            <a:ahLst/>
            <a:cxnLst/>
            <a:rect l="l" t="t" r="r" b="b"/>
            <a:pathLst>
              <a:path w="228600" h="528954">
                <a:moveTo>
                  <a:pt x="91439" y="299846"/>
                </a:moveTo>
                <a:lnTo>
                  <a:pt x="0" y="299846"/>
                </a:lnTo>
                <a:lnTo>
                  <a:pt x="114300" y="528446"/>
                </a:lnTo>
                <a:lnTo>
                  <a:pt x="217170" y="322706"/>
                </a:lnTo>
                <a:lnTo>
                  <a:pt x="91439" y="322706"/>
                </a:lnTo>
                <a:lnTo>
                  <a:pt x="91439" y="299846"/>
                </a:lnTo>
                <a:close/>
              </a:path>
              <a:path w="228600" h="528954">
                <a:moveTo>
                  <a:pt x="137159" y="0"/>
                </a:moveTo>
                <a:lnTo>
                  <a:pt x="91439" y="0"/>
                </a:lnTo>
                <a:lnTo>
                  <a:pt x="91439" y="322706"/>
                </a:lnTo>
                <a:lnTo>
                  <a:pt x="137159" y="322706"/>
                </a:lnTo>
                <a:lnTo>
                  <a:pt x="137159" y="0"/>
                </a:lnTo>
                <a:close/>
              </a:path>
              <a:path w="228600" h="528954">
                <a:moveTo>
                  <a:pt x="228600" y="299846"/>
                </a:moveTo>
                <a:lnTo>
                  <a:pt x="137159" y="299846"/>
                </a:lnTo>
                <a:lnTo>
                  <a:pt x="137159" y="322706"/>
                </a:lnTo>
                <a:lnTo>
                  <a:pt x="217170" y="322706"/>
                </a:lnTo>
                <a:lnTo>
                  <a:pt x="228600" y="29984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294120" y="1601724"/>
            <a:ext cx="228600" cy="629285"/>
          </a:xfrm>
          <a:custGeom>
            <a:avLst/>
            <a:gdLst/>
            <a:ahLst/>
            <a:cxnLst/>
            <a:rect l="l" t="t" r="r" b="b"/>
            <a:pathLst>
              <a:path w="228600" h="629285">
                <a:moveTo>
                  <a:pt x="91439" y="400430"/>
                </a:moveTo>
                <a:lnTo>
                  <a:pt x="0" y="400430"/>
                </a:lnTo>
                <a:lnTo>
                  <a:pt x="114300" y="629030"/>
                </a:lnTo>
                <a:lnTo>
                  <a:pt x="217170" y="423290"/>
                </a:lnTo>
                <a:lnTo>
                  <a:pt x="91439" y="423290"/>
                </a:lnTo>
                <a:lnTo>
                  <a:pt x="91439" y="400430"/>
                </a:lnTo>
                <a:close/>
              </a:path>
              <a:path w="228600" h="629285">
                <a:moveTo>
                  <a:pt x="137159" y="0"/>
                </a:moveTo>
                <a:lnTo>
                  <a:pt x="91439" y="0"/>
                </a:lnTo>
                <a:lnTo>
                  <a:pt x="91439" y="423290"/>
                </a:lnTo>
                <a:lnTo>
                  <a:pt x="137159" y="423290"/>
                </a:lnTo>
                <a:lnTo>
                  <a:pt x="137159" y="0"/>
                </a:lnTo>
                <a:close/>
              </a:path>
              <a:path w="228600" h="629285">
                <a:moveTo>
                  <a:pt x="228600" y="400430"/>
                </a:moveTo>
                <a:lnTo>
                  <a:pt x="137159" y="400430"/>
                </a:lnTo>
                <a:lnTo>
                  <a:pt x="137159" y="423290"/>
                </a:lnTo>
                <a:lnTo>
                  <a:pt x="217170" y="423290"/>
                </a:lnTo>
                <a:lnTo>
                  <a:pt x="228600" y="40043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423790" y="3584575"/>
            <a:ext cx="1045844" cy="228600"/>
          </a:xfrm>
          <a:custGeom>
            <a:avLst/>
            <a:gdLst/>
            <a:ahLst/>
            <a:cxnLst/>
            <a:rect l="l" t="t" r="r" b="b"/>
            <a:pathLst>
              <a:path w="1045845" h="228600">
                <a:moveTo>
                  <a:pt x="1004173" y="91186"/>
                </a:moveTo>
                <a:lnTo>
                  <a:pt x="839470" y="91186"/>
                </a:lnTo>
                <a:lnTo>
                  <a:pt x="840105" y="136906"/>
                </a:lnTo>
                <a:lnTo>
                  <a:pt x="817245" y="137224"/>
                </a:lnTo>
                <a:lnTo>
                  <a:pt x="818514" y="228600"/>
                </a:lnTo>
                <a:lnTo>
                  <a:pt x="1045463" y="111125"/>
                </a:lnTo>
                <a:lnTo>
                  <a:pt x="1004173" y="91186"/>
                </a:lnTo>
                <a:close/>
              </a:path>
              <a:path w="1045845" h="228600">
                <a:moveTo>
                  <a:pt x="816610" y="91504"/>
                </a:moveTo>
                <a:lnTo>
                  <a:pt x="0" y="102869"/>
                </a:lnTo>
                <a:lnTo>
                  <a:pt x="762" y="148589"/>
                </a:lnTo>
                <a:lnTo>
                  <a:pt x="817245" y="137224"/>
                </a:lnTo>
                <a:lnTo>
                  <a:pt x="816610" y="91504"/>
                </a:lnTo>
                <a:close/>
              </a:path>
              <a:path w="1045845" h="228600">
                <a:moveTo>
                  <a:pt x="839470" y="91186"/>
                </a:moveTo>
                <a:lnTo>
                  <a:pt x="816610" y="91504"/>
                </a:lnTo>
                <a:lnTo>
                  <a:pt x="817245" y="137224"/>
                </a:lnTo>
                <a:lnTo>
                  <a:pt x="840105" y="136906"/>
                </a:lnTo>
                <a:lnTo>
                  <a:pt x="839470" y="91186"/>
                </a:lnTo>
                <a:close/>
              </a:path>
              <a:path w="1045845" h="228600">
                <a:moveTo>
                  <a:pt x="815339" y="0"/>
                </a:moveTo>
                <a:lnTo>
                  <a:pt x="816610" y="91504"/>
                </a:lnTo>
                <a:lnTo>
                  <a:pt x="839470" y="91186"/>
                </a:lnTo>
                <a:lnTo>
                  <a:pt x="1004173" y="91186"/>
                </a:lnTo>
                <a:lnTo>
                  <a:pt x="81533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294120" y="4058411"/>
            <a:ext cx="228600" cy="525780"/>
          </a:xfrm>
          <a:custGeom>
            <a:avLst/>
            <a:gdLst/>
            <a:ahLst/>
            <a:cxnLst/>
            <a:rect l="l" t="t" r="r" b="b"/>
            <a:pathLst>
              <a:path w="228600" h="525779">
                <a:moveTo>
                  <a:pt x="91439" y="296799"/>
                </a:moveTo>
                <a:lnTo>
                  <a:pt x="0" y="296799"/>
                </a:lnTo>
                <a:lnTo>
                  <a:pt x="114300" y="525399"/>
                </a:lnTo>
                <a:lnTo>
                  <a:pt x="217170" y="319658"/>
                </a:lnTo>
                <a:lnTo>
                  <a:pt x="91439" y="319658"/>
                </a:lnTo>
                <a:lnTo>
                  <a:pt x="91439" y="296799"/>
                </a:lnTo>
                <a:close/>
              </a:path>
              <a:path w="228600" h="525779">
                <a:moveTo>
                  <a:pt x="137159" y="0"/>
                </a:moveTo>
                <a:lnTo>
                  <a:pt x="91439" y="0"/>
                </a:lnTo>
                <a:lnTo>
                  <a:pt x="91439" y="319658"/>
                </a:lnTo>
                <a:lnTo>
                  <a:pt x="137159" y="319658"/>
                </a:lnTo>
                <a:lnTo>
                  <a:pt x="137159" y="0"/>
                </a:lnTo>
                <a:close/>
              </a:path>
              <a:path w="228600" h="525779">
                <a:moveTo>
                  <a:pt x="228600" y="296799"/>
                </a:moveTo>
                <a:lnTo>
                  <a:pt x="137159" y="296799"/>
                </a:lnTo>
                <a:lnTo>
                  <a:pt x="137159" y="319658"/>
                </a:lnTo>
                <a:lnTo>
                  <a:pt x="217170" y="319658"/>
                </a:lnTo>
                <a:lnTo>
                  <a:pt x="228600" y="29679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300215" y="5167376"/>
            <a:ext cx="228600" cy="511809"/>
          </a:xfrm>
          <a:custGeom>
            <a:avLst/>
            <a:gdLst/>
            <a:ahLst/>
            <a:cxnLst/>
            <a:rect l="l" t="t" r="r" b="b"/>
            <a:pathLst>
              <a:path w="228600" h="511810">
                <a:moveTo>
                  <a:pt x="91335" y="283185"/>
                </a:moveTo>
                <a:lnTo>
                  <a:pt x="0" y="285115"/>
                </a:lnTo>
                <a:lnTo>
                  <a:pt x="119125" y="511263"/>
                </a:lnTo>
                <a:lnTo>
                  <a:pt x="216267" y="306070"/>
                </a:lnTo>
                <a:lnTo>
                  <a:pt x="91821" y="306070"/>
                </a:lnTo>
                <a:lnTo>
                  <a:pt x="91335" y="283185"/>
                </a:lnTo>
                <a:close/>
              </a:path>
              <a:path w="228600" h="511810">
                <a:moveTo>
                  <a:pt x="137056" y="282219"/>
                </a:moveTo>
                <a:lnTo>
                  <a:pt x="91335" y="283185"/>
                </a:lnTo>
                <a:lnTo>
                  <a:pt x="91821" y="306070"/>
                </a:lnTo>
                <a:lnTo>
                  <a:pt x="137541" y="305054"/>
                </a:lnTo>
                <a:lnTo>
                  <a:pt x="137056" y="282219"/>
                </a:lnTo>
                <a:close/>
              </a:path>
              <a:path w="228600" h="511810">
                <a:moveTo>
                  <a:pt x="228473" y="280289"/>
                </a:moveTo>
                <a:lnTo>
                  <a:pt x="137056" y="282219"/>
                </a:lnTo>
                <a:lnTo>
                  <a:pt x="137541" y="305054"/>
                </a:lnTo>
                <a:lnTo>
                  <a:pt x="91821" y="306070"/>
                </a:lnTo>
                <a:lnTo>
                  <a:pt x="216267" y="306070"/>
                </a:lnTo>
                <a:lnTo>
                  <a:pt x="228473" y="280289"/>
                </a:lnTo>
                <a:close/>
              </a:path>
              <a:path w="228600" h="511810">
                <a:moveTo>
                  <a:pt x="131063" y="0"/>
                </a:moveTo>
                <a:lnTo>
                  <a:pt x="85344" y="1016"/>
                </a:lnTo>
                <a:lnTo>
                  <a:pt x="91335" y="283185"/>
                </a:lnTo>
                <a:lnTo>
                  <a:pt x="137056" y="282219"/>
                </a:lnTo>
                <a:lnTo>
                  <a:pt x="131063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836164" y="2229611"/>
            <a:ext cx="1484630" cy="579120"/>
          </a:xfrm>
          <a:custGeom>
            <a:avLst/>
            <a:gdLst/>
            <a:ahLst/>
            <a:cxnLst/>
            <a:rect l="l" t="t" r="r" b="b"/>
            <a:pathLst>
              <a:path w="1484629" h="579119">
                <a:moveTo>
                  <a:pt x="1188847" y="0"/>
                </a:moveTo>
                <a:lnTo>
                  <a:pt x="295529" y="0"/>
                </a:lnTo>
                <a:lnTo>
                  <a:pt x="0" y="289560"/>
                </a:lnTo>
                <a:lnTo>
                  <a:pt x="295529" y="579120"/>
                </a:lnTo>
                <a:lnTo>
                  <a:pt x="1188847" y="579120"/>
                </a:lnTo>
                <a:lnTo>
                  <a:pt x="1484376" y="289560"/>
                </a:lnTo>
                <a:lnTo>
                  <a:pt x="1188847" y="0"/>
                </a:lnTo>
                <a:close/>
              </a:path>
            </a:pathLst>
          </a:custGeom>
          <a:solidFill>
            <a:srgbClr val="ACC6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836164" y="2229611"/>
            <a:ext cx="1484630" cy="579120"/>
          </a:xfrm>
          <a:custGeom>
            <a:avLst/>
            <a:gdLst/>
            <a:ahLst/>
            <a:cxnLst/>
            <a:rect l="l" t="t" r="r" b="b"/>
            <a:pathLst>
              <a:path w="1484629" h="579119">
                <a:moveTo>
                  <a:pt x="0" y="289560"/>
                </a:moveTo>
                <a:lnTo>
                  <a:pt x="295529" y="0"/>
                </a:lnTo>
                <a:lnTo>
                  <a:pt x="1188847" y="0"/>
                </a:lnTo>
                <a:lnTo>
                  <a:pt x="1484376" y="289560"/>
                </a:lnTo>
                <a:lnTo>
                  <a:pt x="1188847" y="579120"/>
                </a:lnTo>
                <a:lnTo>
                  <a:pt x="295529" y="579120"/>
                </a:lnTo>
                <a:lnTo>
                  <a:pt x="0" y="28956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3205733" y="2243708"/>
            <a:ext cx="745490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Garamond"/>
                <a:cs typeface="Garamond"/>
              </a:rPr>
              <a:t>Öntözési</a:t>
            </a:r>
            <a:endParaRPr sz="1600">
              <a:latin typeface="Garamond"/>
              <a:cs typeface="Garamond"/>
            </a:endParaRPr>
          </a:p>
          <a:p>
            <a:pPr marL="33655">
              <a:lnSpc>
                <a:spcPct val="100000"/>
              </a:lnSpc>
            </a:pPr>
            <a:r>
              <a:rPr sz="1600" spc="-5" dirty="0">
                <a:latin typeface="Garamond"/>
                <a:cs typeface="Garamond"/>
              </a:rPr>
              <a:t>körzetek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677922" y="1828292"/>
            <a:ext cx="454025" cy="401320"/>
          </a:xfrm>
          <a:custGeom>
            <a:avLst/>
            <a:gdLst/>
            <a:ahLst/>
            <a:cxnLst/>
            <a:rect l="l" t="t" r="r" b="b"/>
            <a:pathLst>
              <a:path w="454025" h="401319">
                <a:moveTo>
                  <a:pt x="266698" y="267718"/>
                </a:moveTo>
                <a:lnTo>
                  <a:pt x="206501" y="336550"/>
                </a:lnTo>
                <a:lnTo>
                  <a:pt x="453897" y="401066"/>
                </a:lnTo>
                <a:lnTo>
                  <a:pt x="405473" y="282829"/>
                </a:lnTo>
                <a:lnTo>
                  <a:pt x="283971" y="282829"/>
                </a:lnTo>
                <a:lnTo>
                  <a:pt x="266698" y="267718"/>
                </a:lnTo>
                <a:close/>
              </a:path>
              <a:path w="454025" h="401319">
                <a:moveTo>
                  <a:pt x="296793" y="233305"/>
                </a:moveTo>
                <a:lnTo>
                  <a:pt x="266698" y="267718"/>
                </a:lnTo>
                <a:lnTo>
                  <a:pt x="283971" y="282829"/>
                </a:lnTo>
                <a:lnTo>
                  <a:pt x="314070" y="248412"/>
                </a:lnTo>
                <a:lnTo>
                  <a:pt x="296793" y="233305"/>
                </a:lnTo>
                <a:close/>
              </a:path>
              <a:path w="454025" h="401319">
                <a:moveTo>
                  <a:pt x="356996" y="164465"/>
                </a:moveTo>
                <a:lnTo>
                  <a:pt x="296793" y="233305"/>
                </a:lnTo>
                <a:lnTo>
                  <a:pt x="314070" y="248412"/>
                </a:lnTo>
                <a:lnTo>
                  <a:pt x="283971" y="282829"/>
                </a:lnTo>
                <a:lnTo>
                  <a:pt x="405473" y="282829"/>
                </a:lnTo>
                <a:lnTo>
                  <a:pt x="356996" y="164465"/>
                </a:lnTo>
                <a:close/>
              </a:path>
              <a:path w="454025" h="401319">
                <a:moveTo>
                  <a:pt x="29971" y="0"/>
                </a:moveTo>
                <a:lnTo>
                  <a:pt x="0" y="34417"/>
                </a:lnTo>
                <a:lnTo>
                  <a:pt x="266698" y="267718"/>
                </a:lnTo>
                <a:lnTo>
                  <a:pt x="296793" y="233305"/>
                </a:lnTo>
                <a:lnTo>
                  <a:pt x="29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499103" y="2802635"/>
            <a:ext cx="228600" cy="521334"/>
          </a:xfrm>
          <a:custGeom>
            <a:avLst/>
            <a:gdLst/>
            <a:ahLst/>
            <a:cxnLst/>
            <a:rect l="l" t="t" r="r" b="b"/>
            <a:pathLst>
              <a:path w="228600" h="521335">
                <a:moveTo>
                  <a:pt x="91440" y="292226"/>
                </a:moveTo>
                <a:lnTo>
                  <a:pt x="0" y="292226"/>
                </a:lnTo>
                <a:lnTo>
                  <a:pt x="114300" y="520826"/>
                </a:lnTo>
                <a:lnTo>
                  <a:pt x="217170" y="315087"/>
                </a:lnTo>
                <a:lnTo>
                  <a:pt x="91440" y="315087"/>
                </a:lnTo>
                <a:lnTo>
                  <a:pt x="91440" y="292226"/>
                </a:lnTo>
                <a:close/>
              </a:path>
              <a:path w="228600" h="521335">
                <a:moveTo>
                  <a:pt x="137160" y="0"/>
                </a:moveTo>
                <a:lnTo>
                  <a:pt x="91440" y="0"/>
                </a:lnTo>
                <a:lnTo>
                  <a:pt x="91440" y="315087"/>
                </a:lnTo>
                <a:lnTo>
                  <a:pt x="137160" y="315087"/>
                </a:lnTo>
                <a:lnTo>
                  <a:pt x="137160" y="0"/>
                </a:lnTo>
                <a:close/>
              </a:path>
              <a:path w="228600" h="521335">
                <a:moveTo>
                  <a:pt x="228600" y="292226"/>
                </a:moveTo>
                <a:lnTo>
                  <a:pt x="137160" y="292226"/>
                </a:lnTo>
                <a:lnTo>
                  <a:pt x="137160" y="315087"/>
                </a:lnTo>
                <a:lnTo>
                  <a:pt x="217170" y="315087"/>
                </a:lnTo>
                <a:lnTo>
                  <a:pt x="228600" y="292226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299708" y="6374638"/>
            <a:ext cx="228600" cy="485775"/>
          </a:xfrm>
          <a:custGeom>
            <a:avLst/>
            <a:gdLst/>
            <a:ahLst/>
            <a:cxnLst/>
            <a:rect l="l" t="t" r="r" b="b"/>
            <a:pathLst>
              <a:path w="228600" h="485775">
                <a:moveTo>
                  <a:pt x="0" y="255676"/>
                </a:moveTo>
                <a:lnTo>
                  <a:pt x="111759" y="485537"/>
                </a:lnTo>
                <a:lnTo>
                  <a:pt x="217378" y="280060"/>
                </a:lnTo>
                <a:lnTo>
                  <a:pt x="136905" y="280060"/>
                </a:lnTo>
                <a:lnTo>
                  <a:pt x="91186" y="279552"/>
                </a:lnTo>
                <a:lnTo>
                  <a:pt x="91445" y="256697"/>
                </a:lnTo>
                <a:lnTo>
                  <a:pt x="0" y="255676"/>
                </a:lnTo>
                <a:close/>
              </a:path>
              <a:path w="228600" h="485775">
                <a:moveTo>
                  <a:pt x="91445" y="256697"/>
                </a:moveTo>
                <a:lnTo>
                  <a:pt x="91186" y="279552"/>
                </a:lnTo>
                <a:lnTo>
                  <a:pt x="136905" y="280060"/>
                </a:lnTo>
                <a:lnTo>
                  <a:pt x="137165" y="257208"/>
                </a:lnTo>
                <a:lnTo>
                  <a:pt x="91445" y="256697"/>
                </a:lnTo>
                <a:close/>
              </a:path>
              <a:path w="228600" h="485775">
                <a:moveTo>
                  <a:pt x="137165" y="257208"/>
                </a:moveTo>
                <a:lnTo>
                  <a:pt x="136905" y="280060"/>
                </a:lnTo>
                <a:lnTo>
                  <a:pt x="217378" y="280060"/>
                </a:lnTo>
                <a:lnTo>
                  <a:pt x="228599" y="258229"/>
                </a:lnTo>
                <a:lnTo>
                  <a:pt x="137165" y="257208"/>
                </a:lnTo>
                <a:close/>
              </a:path>
              <a:path w="228600" h="485775">
                <a:moveTo>
                  <a:pt x="94361" y="0"/>
                </a:moveTo>
                <a:lnTo>
                  <a:pt x="91445" y="256697"/>
                </a:lnTo>
                <a:lnTo>
                  <a:pt x="137165" y="257208"/>
                </a:lnTo>
                <a:lnTo>
                  <a:pt x="140080" y="507"/>
                </a:lnTo>
                <a:lnTo>
                  <a:pt x="94361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6634353" y="6613652"/>
            <a:ext cx="489584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entury Gothic"/>
                <a:cs typeface="Century Gothic"/>
              </a:rPr>
              <a:t>(folyt.)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756029" y="5851956"/>
            <a:ext cx="27666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Garamond"/>
                <a:cs typeface="Garamond"/>
              </a:rPr>
              <a:t>„Deregulációs</a:t>
            </a:r>
            <a:r>
              <a:rPr sz="2400" b="1" spc="-65" dirty="0">
                <a:latin typeface="Garamond"/>
                <a:cs typeface="Garamond"/>
              </a:rPr>
              <a:t> </a:t>
            </a:r>
            <a:r>
              <a:rPr sz="2400" b="1" spc="-5" dirty="0">
                <a:latin typeface="Garamond"/>
                <a:cs typeface="Garamond"/>
              </a:rPr>
              <a:t>pillér”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7731252" y="1031747"/>
            <a:ext cx="1295400" cy="570230"/>
          </a:xfrm>
          <a:custGeom>
            <a:avLst/>
            <a:gdLst/>
            <a:ahLst/>
            <a:cxnLst/>
            <a:rect l="l" t="t" r="r" b="b"/>
            <a:pathLst>
              <a:path w="1295400" h="570230">
                <a:moveTo>
                  <a:pt x="1021333" y="0"/>
                </a:moveTo>
                <a:lnTo>
                  <a:pt x="272542" y="0"/>
                </a:lnTo>
                <a:lnTo>
                  <a:pt x="0" y="272541"/>
                </a:lnTo>
                <a:lnTo>
                  <a:pt x="0" y="295910"/>
                </a:lnTo>
                <a:lnTo>
                  <a:pt x="274066" y="569976"/>
                </a:lnTo>
                <a:lnTo>
                  <a:pt x="1022857" y="569976"/>
                </a:lnTo>
                <a:lnTo>
                  <a:pt x="1295400" y="297434"/>
                </a:lnTo>
                <a:lnTo>
                  <a:pt x="1295400" y="274065"/>
                </a:lnTo>
                <a:lnTo>
                  <a:pt x="1021333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731252" y="1031747"/>
            <a:ext cx="1295400" cy="570230"/>
          </a:xfrm>
          <a:custGeom>
            <a:avLst/>
            <a:gdLst/>
            <a:ahLst/>
            <a:cxnLst/>
            <a:rect l="l" t="t" r="r" b="b"/>
            <a:pathLst>
              <a:path w="1295400" h="570230">
                <a:moveTo>
                  <a:pt x="272542" y="0"/>
                </a:moveTo>
                <a:lnTo>
                  <a:pt x="1021333" y="0"/>
                </a:lnTo>
                <a:lnTo>
                  <a:pt x="1295400" y="274065"/>
                </a:lnTo>
                <a:lnTo>
                  <a:pt x="1295400" y="297434"/>
                </a:lnTo>
                <a:lnTo>
                  <a:pt x="1022857" y="569976"/>
                </a:lnTo>
                <a:lnTo>
                  <a:pt x="274066" y="569976"/>
                </a:lnTo>
                <a:lnTo>
                  <a:pt x="0" y="295910"/>
                </a:lnTo>
                <a:lnTo>
                  <a:pt x="0" y="272541"/>
                </a:lnTo>
                <a:lnTo>
                  <a:pt x="272542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8051418" y="1039444"/>
            <a:ext cx="655320" cy="5149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1600" spc="-5" dirty="0">
                <a:latin typeface="Garamond"/>
                <a:cs typeface="Garamond"/>
              </a:rPr>
              <a:t>VP</a:t>
            </a:r>
            <a:endParaRPr sz="1600">
              <a:latin typeface="Garamond"/>
              <a:cs typeface="Garamond"/>
            </a:endParaRPr>
          </a:p>
          <a:p>
            <a:pPr algn="ctr">
              <a:lnSpc>
                <a:spcPct val="100000"/>
              </a:lnSpc>
            </a:pPr>
            <a:r>
              <a:rPr sz="1600" spc="-5" dirty="0">
                <a:latin typeface="Garamond"/>
                <a:cs typeface="Garamond"/>
              </a:rPr>
              <a:t>pályázat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4186428" y="2466720"/>
            <a:ext cx="1414780" cy="968375"/>
          </a:xfrm>
          <a:custGeom>
            <a:avLst/>
            <a:gdLst/>
            <a:ahLst/>
            <a:cxnLst/>
            <a:rect l="l" t="t" r="r" b="b"/>
            <a:pathLst>
              <a:path w="1414779" h="968375">
                <a:moveTo>
                  <a:pt x="125222" y="745363"/>
                </a:moveTo>
                <a:lnTo>
                  <a:pt x="0" y="968248"/>
                </a:lnTo>
                <a:lnTo>
                  <a:pt x="253364" y="934719"/>
                </a:lnTo>
                <a:lnTo>
                  <a:pt x="210736" y="871727"/>
                </a:lnTo>
                <a:lnTo>
                  <a:pt x="183134" y="871727"/>
                </a:lnTo>
                <a:lnTo>
                  <a:pt x="157480" y="833881"/>
                </a:lnTo>
                <a:lnTo>
                  <a:pt x="176438" y="821045"/>
                </a:lnTo>
                <a:lnTo>
                  <a:pt x="125222" y="745363"/>
                </a:lnTo>
                <a:close/>
              </a:path>
              <a:path w="1414779" h="968375">
                <a:moveTo>
                  <a:pt x="176438" y="821045"/>
                </a:moveTo>
                <a:lnTo>
                  <a:pt x="157480" y="833881"/>
                </a:lnTo>
                <a:lnTo>
                  <a:pt x="183134" y="871727"/>
                </a:lnTo>
                <a:lnTo>
                  <a:pt x="202062" y="858910"/>
                </a:lnTo>
                <a:lnTo>
                  <a:pt x="176438" y="821045"/>
                </a:lnTo>
                <a:close/>
              </a:path>
              <a:path w="1414779" h="968375">
                <a:moveTo>
                  <a:pt x="202062" y="858910"/>
                </a:moveTo>
                <a:lnTo>
                  <a:pt x="183134" y="871727"/>
                </a:lnTo>
                <a:lnTo>
                  <a:pt x="210736" y="871727"/>
                </a:lnTo>
                <a:lnTo>
                  <a:pt x="202062" y="858910"/>
                </a:lnTo>
                <a:close/>
              </a:path>
              <a:path w="1414779" h="968375">
                <a:moveTo>
                  <a:pt x="1388999" y="0"/>
                </a:moveTo>
                <a:lnTo>
                  <a:pt x="176438" y="821045"/>
                </a:lnTo>
                <a:lnTo>
                  <a:pt x="202062" y="858910"/>
                </a:lnTo>
                <a:lnTo>
                  <a:pt x="1414652" y="37845"/>
                </a:lnTo>
                <a:lnTo>
                  <a:pt x="138899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030217" y="4034790"/>
            <a:ext cx="1407795" cy="696595"/>
          </a:xfrm>
          <a:custGeom>
            <a:avLst/>
            <a:gdLst/>
            <a:ahLst/>
            <a:cxnLst/>
            <a:rect l="l" t="t" r="r" b="b"/>
            <a:pathLst>
              <a:path w="1407795" h="696595">
                <a:moveTo>
                  <a:pt x="1191775" y="614004"/>
                </a:moveTo>
                <a:lnTo>
                  <a:pt x="1152144" y="696468"/>
                </a:lnTo>
                <a:lnTo>
                  <a:pt x="1407795" y="692404"/>
                </a:lnTo>
                <a:lnTo>
                  <a:pt x="1354745" y="623951"/>
                </a:lnTo>
                <a:lnTo>
                  <a:pt x="1212469" y="623951"/>
                </a:lnTo>
                <a:lnTo>
                  <a:pt x="1191775" y="614004"/>
                </a:lnTo>
                <a:close/>
              </a:path>
              <a:path w="1407795" h="696595">
                <a:moveTo>
                  <a:pt x="1211606" y="572740"/>
                </a:moveTo>
                <a:lnTo>
                  <a:pt x="1191775" y="614004"/>
                </a:lnTo>
                <a:lnTo>
                  <a:pt x="1212469" y="623951"/>
                </a:lnTo>
                <a:lnTo>
                  <a:pt x="1232281" y="582676"/>
                </a:lnTo>
                <a:lnTo>
                  <a:pt x="1211606" y="572740"/>
                </a:lnTo>
                <a:close/>
              </a:path>
              <a:path w="1407795" h="696595">
                <a:moveTo>
                  <a:pt x="1251204" y="490347"/>
                </a:moveTo>
                <a:lnTo>
                  <a:pt x="1211606" y="572740"/>
                </a:lnTo>
                <a:lnTo>
                  <a:pt x="1232281" y="582676"/>
                </a:lnTo>
                <a:lnTo>
                  <a:pt x="1212469" y="623951"/>
                </a:lnTo>
                <a:lnTo>
                  <a:pt x="1354745" y="623951"/>
                </a:lnTo>
                <a:lnTo>
                  <a:pt x="1251204" y="490347"/>
                </a:lnTo>
                <a:close/>
              </a:path>
              <a:path w="1407795" h="696595">
                <a:moveTo>
                  <a:pt x="19812" y="0"/>
                </a:moveTo>
                <a:lnTo>
                  <a:pt x="0" y="41148"/>
                </a:lnTo>
                <a:lnTo>
                  <a:pt x="1191775" y="614004"/>
                </a:lnTo>
                <a:lnTo>
                  <a:pt x="1211606" y="572740"/>
                </a:lnTo>
                <a:lnTo>
                  <a:pt x="1981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5319" y="990598"/>
            <a:ext cx="7772400" cy="5791200"/>
          </a:xfrm>
          <a:custGeom>
            <a:avLst/>
            <a:gdLst/>
            <a:ahLst/>
            <a:cxnLst/>
            <a:rect l="l" t="t" r="r" b="b"/>
            <a:pathLst>
              <a:path w="7772400" h="5791200">
                <a:moveTo>
                  <a:pt x="0" y="5791200"/>
                </a:moveTo>
                <a:lnTo>
                  <a:pt x="7772400" y="5791200"/>
                </a:lnTo>
                <a:lnTo>
                  <a:pt x="7772400" y="0"/>
                </a:lnTo>
                <a:lnTo>
                  <a:pt x="0" y="0"/>
                </a:lnTo>
                <a:lnTo>
                  <a:pt x="0" y="579120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33755" y="999871"/>
            <a:ext cx="16008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Me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g</a:t>
            </a:r>
            <a:r>
              <a:rPr sz="2400" u="heavy" spc="-4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v</a:t>
            </a:r>
            <a:r>
              <a:rPr sz="2400" u="heavy" spc="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a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ló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s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ítás: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55319" y="228600"/>
            <a:ext cx="7772400" cy="6858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3238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pc="-15" dirty="0"/>
              <a:t>Folyamatábra</a:t>
            </a:r>
            <a:r>
              <a:rPr spc="-5" dirty="0"/>
              <a:t> </a:t>
            </a:r>
            <a:r>
              <a:rPr spc="-15" dirty="0"/>
              <a:t>III.</a:t>
            </a:r>
          </a:p>
        </p:txBody>
      </p:sp>
      <p:sp>
        <p:nvSpPr>
          <p:cNvPr id="5" name="object 5"/>
          <p:cNvSpPr/>
          <p:nvPr/>
        </p:nvSpPr>
        <p:spPr>
          <a:xfrm>
            <a:off x="1677923" y="1540763"/>
            <a:ext cx="1816735" cy="838200"/>
          </a:xfrm>
          <a:custGeom>
            <a:avLst/>
            <a:gdLst/>
            <a:ahLst/>
            <a:cxnLst/>
            <a:rect l="l" t="t" r="r" b="b"/>
            <a:pathLst>
              <a:path w="1816735" h="838200">
                <a:moveTo>
                  <a:pt x="1399794" y="0"/>
                </a:moveTo>
                <a:lnTo>
                  <a:pt x="416813" y="0"/>
                </a:lnTo>
                <a:lnTo>
                  <a:pt x="0" y="419100"/>
                </a:lnTo>
                <a:lnTo>
                  <a:pt x="416813" y="838200"/>
                </a:lnTo>
                <a:lnTo>
                  <a:pt x="1399794" y="838200"/>
                </a:lnTo>
                <a:lnTo>
                  <a:pt x="1816608" y="419100"/>
                </a:lnTo>
                <a:lnTo>
                  <a:pt x="1399794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77923" y="1540763"/>
            <a:ext cx="1816735" cy="838200"/>
          </a:xfrm>
          <a:custGeom>
            <a:avLst/>
            <a:gdLst/>
            <a:ahLst/>
            <a:cxnLst/>
            <a:rect l="l" t="t" r="r" b="b"/>
            <a:pathLst>
              <a:path w="1816735" h="838200">
                <a:moveTo>
                  <a:pt x="0" y="419100"/>
                </a:moveTo>
                <a:lnTo>
                  <a:pt x="416813" y="0"/>
                </a:lnTo>
                <a:lnTo>
                  <a:pt x="1399794" y="0"/>
                </a:lnTo>
                <a:lnTo>
                  <a:pt x="1816608" y="419100"/>
                </a:lnTo>
                <a:lnTo>
                  <a:pt x="1399794" y="838200"/>
                </a:lnTo>
                <a:lnTo>
                  <a:pt x="416813" y="838200"/>
                </a:lnTo>
                <a:lnTo>
                  <a:pt x="0" y="41910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141601" y="1806067"/>
            <a:ext cx="8864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Garamond"/>
                <a:cs typeface="Garamond"/>
              </a:rPr>
              <a:t>Kivitelezés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844796" y="1540763"/>
            <a:ext cx="2155190" cy="838200"/>
          </a:xfrm>
          <a:custGeom>
            <a:avLst/>
            <a:gdLst/>
            <a:ahLst/>
            <a:cxnLst/>
            <a:rect l="l" t="t" r="r" b="b"/>
            <a:pathLst>
              <a:path w="2155190" h="838200">
                <a:moveTo>
                  <a:pt x="1738122" y="0"/>
                </a:moveTo>
                <a:lnTo>
                  <a:pt x="416813" y="0"/>
                </a:lnTo>
                <a:lnTo>
                  <a:pt x="0" y="419100"/>
                </a:lnTo>
                <a:lnTo>
                  <a:pt x="416813" y="838200"/>
                </a:lnTo>
                <a:lnTo>
                  <a:pt x="1738122" y="838200"/>
                </a:lnTo>
                <a:lnTo>
                  <a:pt x="2154935" y="419100"/>
                </a:lnTo>
                <a:lnTo>
                  <a:pt x="1738122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44796" y="1540763"/>
            <a:ext cx="2155190" cy="838200"/>
          </a:xfrm>
          <a:custGeom>
            <a:avLst/>
            <a:gdLst/>
            <a:ahLst/>
            <a:cxnLst/>
            <a:rect l="l" t="t" r="r" b="b"/>
            <a:pathLst>
              <a:path w="2155190" h="838200">
                <a:moveTo>
                  <a:pt x="0" y="419100"/>
                </a:moveTo>
                <a:lnTo>
                  <a:pt x="416813" y="0"/>
                </a:lnTo>
                <a:lnTo>
                  <a:pt x="1738122" y="0"/>
                </a:lnTo>
                <a:lnTo>
                  <a:pt x="2154935" y="419100"/>
                </a:lnTo>
                <a:lnTo>
                  <a:pt x="1738122" y="838200"/>
                </a:lnTo>
                <a:lnTo>
                  <a:pt x="416813" y="838200"/>
                </a:lnTo>
                <a:lnTo>
                  <a:pt x="0" y="41910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407533" y="1684147"/>
            <a:ext cx="1033144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36195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Garamond"/>
                <a:cs typeface="Garamond"/>
              </a:rPr>
              <a:t>VP </a:t>
            </a:r>
            <a:r>
              <a:rPr sz="1600" spc="-5" dirty="0">
                <a:latin typeface="Garamond"/>
                <a:cs typeface="Garamond"/>
              </a:rPr>
              <a:t>pályázat  </a:t>
            </a:r>
            <a:r>
              <a:rPr sz="1600" spc="10" dirty="0">
                <a:latin typeface="Garamond"/>
                <a:cs typeface="Garamond"/>
              </a:rPr>
              <a:t>(</a:t>
            </a:r>
            <a:r>
              <a:rPr sz="1600" spc="-5" dirty="0">
                <a:latin typeface="Garamond"/>
                <a:cs typeface="Garamond"/>
              </a:rPr>
              <a:t>be</a:t>
            </a:r>
            <a:r>
              <a:rPr sz="1600" spc="-15" dirty="0">
                <a:latin typeface="Garamond"/>
                <a:cs typeface="Garamond"/>
              </a:rPr>
              <a:t>r</a:t>
            </a:r>
            <a:r>
              <a:rPr sz="1600" dirty="0">
                <a:latin typeface="Garamond"/>
                <a:cs typeface="Garamond"/>
              </a:rPr>
              <a:t>en</a:t>
            </a:r>
            <a:r>
              <a:rPr sz="1600" spc="5" dirty="0">
                <a:latin typeface="Garamond"/>
                <a:cs typeface="Garamond"/>
              </a:rPr>
              <a:t>d</a:t>
            </a:r>
            <a:r>
              <a:rPr sz="1600" dirty="0">
                <a:latin typeface="Garamond"/>
                <a:cs typeface="Garamond"/>
              </a:rPr>
              <a:t>e</a:t>
            </a:r>
            <a:r>
              <a:rPr sz="1600" spc="10" dirty="0">
                <a:latin typeface="Garamond"/>
                <a:cs typeface="Garamond"/>
              </a:rPr>
              <a:t>z</a:t>
            </a:r>
            <a:r>
              <a:rPr sz="1600" dirty="0">
                <a:latin typeface="Garamond"/>
                <a:cs typeface="Garamond"/>
              </a:rPr>
              <a:t>é</a:t>
            </a:r>
            <a:r>
              <a:rPr sz="1600" spc="-10" dirty="0">
                <a:latin typeface="Garamond"/>
                <a:cs typeface="Garamond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)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631435" y="5945123"/>
            <a:ext cx="2289175" cy="716280"/>
          </a:xfrm>
          <a:custGeom>
            <a:avLst/>
            <a:gdLst/>
            <a:ahLst/>
            <a:cxnLst/>
            <a:rect l="l" t="t" r="r" b="b"/>
            <a:pathLst>
              <a:path w="2289175" h="716279">
                <a:moveTo>
                  <a:pt x="1932939" y="0"/>
                </a:moveTo>
                <a:lnTo>
                  <a:pt x="356108" y="0"/>
                </a:lnTo>
                <a:lnTo>
                  <a:pt x="0" y="358139"/>
                </a:lnTo>
                <a:lnTo>
                  <a:pt x="356108" y="716279"/>
                </a:lnTo>
                <a:lnTo>
                  <a:pt x="1932939" y="716279"/>
                </a:lnTo>
                <a:lnTo>
                  <a:pt x="2289047" y="358139"/>
                </a:lnTo>
                <a:lnTo>
                  <a:pt x="1932939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31435" y="5945123"/>
            <a:ext cx="2289175" cy="716280"/>
          </a:xfrm>
          <a:custGeom>
            <a:avLst/>
            <a:gdLst/>
            <a:ahLst/>
            <a:cxnLst/>
            <a:rect l="l" t="t" r="r" b="b"/>
            <a:pathLst>
              <a:path w="2289175" h="716279">
                <a:moveTo>
                  <a:pt x="0" y="358139"/>
                </a:moveTo>
                <a:lnTo>
                  <a:pt x="356108" y="0"/>
                </a:lnTo>
                <a:lnTo>
                  <a:pt x="1932939" y="0"/>
                </a:lnTo>
                <a:lnTo>
                  <a:pt x="2289047" y="358139"/>
                </a:lnTo>
                <a:lnTo>
                  <a:pt x="1932939" y="716279"/>
                </a:lnTo>
                <a:lnTo>
                  <a:pt x="356108" y="716279"/>
                </a:lnTo>
                <a:lnTo>
                  <a:pt x="0" y="35813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044566" y="6150661"/>
            <a:ext cx="1461135" cy="2711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600" spc="-10" dirty="0">
                <a:latin typeface="Garamond"/>
                <a:cs typeface="Garamond"/>
              </a:rPr>
              <a:t>Ü</a:t>
            </a:r>
            <a:r>
              <a:rPr sz="1600" dirty="0">
                <a:latin typeface="Garamond"/>
                <a:cs typeface="Garamond"/>
              </a:rPr>
              <a:t>ZEME</a:t>
            </a:r>
            <a:r>
              <a:rPr sz="1600" spc="-105" dirty="0">
                <a:latin typeface="Garamond"/>
                <a:cs typeface="Garamond"/>
              </a:rPr>
              <a:t>L</a:t>
            </a:r>
            <a:r>
              <a:rPr sz="1600" spc="-5" dirty="0">
                <a:latin typeface="Garamond"/>
                <a:cs typeface="Garamond"/>
              </a:rPr>
              <a:t>T</a:t>
            </a:r>
            <a:r>
              <a:rPr sz="1600" dirty="0">
                <a:latin typeface="Garamond"/>
                <a:cs typeface="Garamond"/>
              </a:rPr>
              <a:t>E</a:t>
            </a:r>
            <a:r>
              <a:rPr sz="1600" spc="-5" dirty="0">
                <a:latin typeface="Garamond"/>
                <a:cs typeface="Garamond"/>
              </a:rPr>
              <a:t>T</a:t>
            </a:r>
            <a:r>
              <a:rPr sz="1600" dirty="0">
                <a:latin typeface="Garamond"/>
                <a:cs typeface="Garamond"/>
              </a:rPr>
              <a:t>ÉS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494532" y="1844039"/>
            <a:ext cx="1351280" cy="228600"/>
          </a:xfrm>
          <a:custGeom>
            <a:avLst/>
            <a:gdLst/>
            <a:ahLst/>
            <a:cxnLst/>
            <a:rect l="l" t="t" r="r" b="b"/>
            <a:pathLst>
              <a:path w="1351279" h="228600">
                <a:moveTo>
                  <a:pt x="228600" y="0"/>
                </a:moveTo>
                <a:lnTo>
                  <a:pt x="0" y="114300"/>
                </a:lnTo>
                <a:lnTo>
                  <a:pt x="228600" y="228600"/>
                </a:lnTo>
                <a:lnTo>
                  <a:pt x="228600" y="137160"/>
                </a:lnTo>
                <a:lnTo>
                  <a:pt x="205739" y="137160"/>
                </a:lnTo>
                <a:lnTo>
                  <a:pt x="205739" y="91439"/>
                </a:lnTo>
                <a:lnTo>
                  <a:pt x="228600" y="91439"/>
                </a:lnTo>
                <a:lnTo>
                  <a:pt x="228600" y="0"/>
                </a:lnTo>
                <a:close/>
              </a:path>
              <a:path w="1351279" h="228600">
                <a:moveTo>
                  <a:pt x="228600" y="91439"/>
                </a:moveTo>
                <a:lnTo>
                  <a:pt x="205739" y="91439"/>
                </a:lnTo>
                <a:lnTo>
                  <a:pt x="205739" y="137160"/>
                </a:lnTo>
                <a:lnTo>
                  <a:pt x="228600" y="137160"/>
                </a:lnTo>
                <a:lnTo>
                  <a:pt x="228600" y="91439"/>
                </a:lnTo>
                <a:close/>
              </a:path>
              <a:path w="1351279" h="228600">
                <a:moveTo>
                  <a:pt x="1351152" y="91439"/>
                </a:moveTo>
                <a:lnTo>
                  <a:pt x="228600" y="91439"/>
                </a:lnTo>
                <a:lnTo>
                  <a:pt x="228600" y="137160"/>
                </a:lnTo>
                <a:lnTo>
                  <a:pt x="1351152" y="137160"/>
                </a:lnTo>
                <a:lnTo>
                  <a:pt x="1351152" y="91439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530340" y="2921507"/>
            <a:ext cx="1831975" cy="822960"/>
          </a:xfrm>
          <a:custGeom>
            <a:avLst/>
            <a:gdLst/>
            <a:ahLst/>
            <a:cxnLst/>
            <a:rect l="l" t="t" r="r" b="b"/>
            <a:pathLst>
              <a:path w="1831975" h="822960">
                <a:moveTo>
                  <a:pt x="1422653" y="0"/>
                </a:moveTo>
                <a:lnTo>
                  <a:pt x="409193" y="0"/>
                </a:lnTo>
                <a:lnTo>
                  <a:pt x="0" y="411479"/>
                </a:lnTo>
                <a:lnTo>
                  <a:pt x="409193" y="822959"/>
                </a:lnTo>
                <a:lnTo>
                  <a:pt x="1422653" y="822959"/>
                </a:lnTo>
                <a:lnTo>
                  <a:pt x="1831848" y="411479"/>
                </a:lnTo>
                <a:lnTo>
                  <a:pt x="1422653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530340" y="2921507"/>
            <a:ext cx="1831975" cy="822960"/>
          </a:xfrm>
          <a:custGeom>
            <a:avLst/>
            <a:gdLst/>
            <a:ahLst/>
            <a:cxnLst/>
            <a:rect l="l" t="t" r="r" b="b"/>
            <a:pathLst>
              <a:path w="1831975" h="822960">
                <a:moveTo>
                  <a:pt x="0" y="411479"/>
                </a:moveTo>
                <a:lnTo>
                  <a:pt x="409193" y="0"/>
                </a:lnTo>
                <a:lnTo>
                  <a:pt x="1422653" y="0"/>
                </a:lnTo>
                <a:lnTo>
                  <a:pt x="1831848" y="411479"/>
                </a:lnTo>
                <a:lnTo>
                  <a:pt x="1422653" y="822959"/>
                </a:lnTo>
                <a:lnTo>
                  <a:pt x="409193" y="822959"/>
                </a:lnTo>
                <a:lnTo>
                  <a:pt x="0" y="41147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914515" y="3180714"/>
            <a:ext cx="10617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Garamond"/>
                <a:cs typeface="Garamond"/>
              </a:rPr>
              <a:t>LÉTESÍTÉS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563106" y="2366391"/>
            <a:ext cx="376555" cy="556260"/>
          </a:xfrm>
          <a:custGeom>
            <a:avLst/>
            <a:gdLst/>
            <a:ahLst/>
            <a:cxnLst/>
            <a:rect l="l" t="t" r="r" b="b"/>
            <a:pathLst>
              <a:path w="376554" h="556260">
                <a:moveTo>
                  <a:pt x="231532" y="377504"/>
                </a:moveTo>
                <a:lnTo>
                  <a:pt x="155067" y="427736"/>
                </a:lnTo>
                <a:lnTo>
                  <a:pt x="376174" y="556133"/>
                </a:lnTo>
                <a:lnTo>
                  <a:pt x="357262" y="396621"/>
                </a:lnTo>
                <a:lnTo>
                  <a:pt x="244094" y="396621"/>
                </a:lnTo>
                <a:lnTo>
                  <a:pt x="231532" y="377504"/>
                </a:lnTo>
                <a:close/>
              </a:path>
              <a:path w="376554" h="556260">
                <a:moveTo>
                  <a:pt x="269715" y="352421"/>
                </a:moveTo>
                <a:lnTo>
                  <a:pt x="231532" y="377504"/>
                </a:lnTo>
                <a:lnTo>
                  <a:pt x="244094" y="396621"/>
                </a:lnTo>
                <a:lnTo>
                  <a:pt x="282321" y="371601"/>
                </a:lnTo>
                <a:lnTo>
                  <a:pt x="269715" y="352421"/>
                </a:lnTo>
                <a:close/>
              </a:path>
              <a:path w="376554" h="556260">
                <a:moveTo>
                  <a:pt x="346075" y="302260"/>
                </a:moveTo>
                <a:lnTo>
                  <a:pt x="269715" y="352421"/>
                </a:lnTo>
                <a:lnTo>
                  <a:pt x="282321" y="371601"/>
                </a:lnTo>
                <a:lnTo>
                  <a:pt x="244094" y="396621"/>
                </a:lnTo>
                <a:lnTo>
                  <a:pt x="357262" y="396621"/>
                </a:lnTo>
                <a:lnTo>
                  <a:pt x="346075" y="302260"/>
                </a:lnTo>
                <a:close/>
              </a:path>
              <a:path w="376554" h="556260">
                <a:moveTo>
                  <a:pt x="38100" y="0"/>
                </a:moveTo>
                <a:lnTo>
                  <a:pt x="0" y="25146"/>
                </a:lnTo>
                <a:lnTo>
                  <a:pt x="231532" y="377504"/>
                </a:lnTo>
                <a:lnTo>
                  <a:pt x="269715" y="352421"/>
                </a:lnTo>
                <a:lnTo>
                  <a:pt x="38100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248143" y="3744467"/>
            <a:ext cx="228600" cy="791845"/>
          </a:xfrm>
          <a:custGeom>
            <a:avLst/>
            <a:gdLst/>
            <a:ahLst/>
            <a:cxnLst/>
            <a:rect l="l" t="t" r="r" b="b"/>
            <a:pathLst>
              <a:path w="228600" h="791845">
                <a:moveTo>
                  <a:pt x="91439" y="562863"/>
                </a:moveTo>
                <a:lnTo>
                  <a:pt x="0" y="562863"/>
                </a:lnTo>
                <a:lnTo>
                  <a:pt x="114300" y="791463"/>
                </a:lnTo>
                <a:lnTo>
                  <a:pt x="217170" y="585723"/>
                </a:lnTo>
                <a:lnTo>
                  <a:pt x="91439" y="585723"/>
                </a:lnTo>
                <a:lnTo>
                  <a:pt x="91439" y="562863"/>
                </a:lnTo>
                <a:close/>
              </a:path>
              <a:path w="228600" h="791845">
                <a:moveTo>
                  <a:pt x="137159" y="0"/>
                </a:moveTo>
                <a:lnTo>
                  <a:pt x="91439" y="0"/>
                </a:lnTo>
                <a:lnTo>
                  <a:pt x="91439" y="585723"/>
                </a:lnTo>
                <a:lnTo>
                  <a:pt x="137159" y="585723"/>
                </a:lnTo>
                <a:lnTo>
                  <a:pt x="137159" y="0"/>
                </a:lnTo>
                <a:close/>
              </a:path>
              <a:path w="228600" h="791845">
                <a:moveTo>
                  <a:pt x="228600" y="562863"/>
                </a:moveTo>
                <a:lnTo>
                  <a:pt x="137159" y="562863"/>
                </a:lnTo>
                <a:lnTo>
                  <a:pt x="137159" y="585723"/>
                </a:lnTo>
                <a:lnTo>
                  <a:pt x="217170" y="585723"/>
                </a:lnTo>
                <a:lnTo>
                  <a:pt x="228600" y="562863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155947" y="2364613"/>
            <a:ext cx="1123315" cy="1379855"/>
          </a:xfrm>
          <a:custGeom>
            <a:avLst/>
            <a:gdLst/>
            <a:ahLst/>
            <a:cxnLst/>
            <a:rect l="l" t="t" r="r" b="b"/>
            <a:pathLst>
              <a:path w="1123314" h="1379854">
                <a:moveTo>
                  <a:pt x="54990" y="1130046"/>
                </a:moveTo>
                <a:lnTo>
                  <a:pt x="0" y="1379601"/>
                </a:lnTo>
                <a:lnTo>
                  <a:pt x="232663" y="1273810"/>
                </a:lnTo>
                <a:lnTo>
                  <a:pt x="183537" y="1234059"/>
                </a:lnTo>
                <a:lnTo>
                  <a:pt x="147192" y="1234059"/>
                </a:lnTo>
                <a:lnTo>
                  <a:pt x="111632" y="1205357"/>
                </a:lnTo>
                <a:lnTo>
                  <a:pt x="126050" y="1187544"/>
                </a:lnTo>
                <a:lnTo>
                  <a:pt x="54990" y="1130046"/>
                </a:lnTo>
                <a:close/>
              </a:path>
              <a:path w="1123314" h="1379854">
                <a:moveTo>
                  <a:pt x="126050" y="1187544"/>
                </a:moveTo>
                <a:lnTo>
                  <a:pt x="111632" y="1205357"/>
                </a:lnTo>
                <a:lnTo>
                  <a:pt x="147192" y="1234059"/>
                </a:lnTo>
                <a:lnTo>
                  <a:pt x="161575" y="1216289"/>
                </a:lnTo>
                <a:lnTo>
                  <a:pt x="126050" y="1187544"/>
                </a:lnTo>
                <a:close/>
              </a:path>
              <a:path w="1123314" h="1379854">
                <a:moveTo>
                  <a:pt x="161575" y="1216289"/>
                </a:moveTo>
                <a:lnTo>
                  <a:pt x="147192" y="1234059"/>
                </a:lnTo>
                <a:lnTo>
                  <a:pt x="183537" y="1234059"/>
                </a:lnTo>
                <a:lnTo>
                  <a:pt x="161575" y="1216289"/>
                </a:lnTo>
                <a:close/>
              </a:path>
              <a:path w="1123314" h="1379854">
                <a:moveTo>
                  <a:pt x="1087247" y="0"/>
                </a:moveTo>
                <a:lnTo>
                  <a:pt x="126050" y="1187544"/>
                </a:lnTo>
                <a:lnTo>
                  <a:pt x="161575" y="1216289"/>
                </a:lnTo>
                <a:lnTo>
                  <a:pt x="1122806" y="28701"/>
                </a:lnTo>
                <a:lnTo>
                  <a:pt x="1087247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174492" y="3744467"/>
            <a:ext cx="1965960" cy="859790"/>
          </a:xfrm>
          <a:custGeom>
            <a:avLst/>
            <a:gdLst/>
            <a:ahLst/>
            <a:cxnLst/>
            <a:rect l="l" t="t" r="r" b="b"/>
            <a:pathLst>
              <a:path w="1965960" h="859789">
                <a:moveTo>
                  <a:pt x="1822704" y="0"/>
                </a:moveTo>
                <a:lnTo>
                  <a:pt x="143256" y="0"/>
                </a:lnTo>
                <a:lnTo>
                  <a:pt x="97974" y="7303"/>
                </a:lnTo>
                <a:lnTo>
                  <a:pt x="58649" y="27639"/>
                </a:lnTo>
                <a:lnTo>
                  <a:pt x="27639" y="58649"/>
                </a:lnTo>
                <a:lnTo>
                  <a:pt x="7303" y="97974"/>
                </a:lnTo>
                <a:lnTo>
                  <a:pt x="0" y="143255"/>
                </a:lnTo>
                <a:lnTo>
                  <a:pt x="0" y="716279"/>
                </a:lnTo>
                <a:lnTo>
                  <a:pt x="7303" y="761561"/>
                </a:lnTo>
                <a:lnTo>
                  <a:pt x="27639" y="800886"/>
                </a:lnTo>
                <a:lnTo>
                  <a:pt x="58649" y="831896"/>
                </a:lnTo>
                <a:lnTo>
                  <a:pt x="97974" y="852232"/>
                </a:lnTo>
                <a:lnTo>
                  <a:pt x="143256" y="859535"/>
                </a:lnTo>
                <a:lnTo>
                  <a:pt x="1822704" y="859535"/>
                </a:lnTo>
                <a:lnTo>
                  <a:pt x="1867985" y="852232"/>
                </a:lnTo>
                <a:lnTo>
                  <a:pt x="1907310" y="831896"/>
                </a:lnTo>
                <a:lnTo>
                  <a:pt x="1938320" y="800886"/>
                </a:lnTo>
                <a:lnTo>
                  <a:pt x="1958656" y="761561"/>
                </a:lnTo>
                <a:lnTo>
                  <a:pt x="1965959" y="716279"/>
                </a:lnTo>
                <a:lnTo>
                  <a:pt x="1965959" y="143255"/>
                </a:lnTo>
                <a:lnTo>
                  <a:pt x="1958656" y="97974"/>
                </a:lnTo>
                <a:lnTo>
                  <a:pt x="1938320" y="58649"/>
                </a:lnTo>
                <a:lnTo>
                  <a:pt x="1907310" y="27639"/>
                </a:lnTo>
                <a:lnTo>
                  <a:pt x="1867985" y="7303"/>
                </a:lnTo>
                <a:lnTo>
                  <a:pt x="1822704" y="0"/>
                </a:lnTo>
                <a:close/>
              </a:path>
            </a:pathLst>
          </a:custGeom>
          <a:solidFill>
            <a:srgbClr val="FDE8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174492" y="3744467"/>
            <a:ext cx="1965960" cy="859790"/>
          </a:xfrm>
          <a:custGeom>
            <a:avLst/>
            <a:gdLst/>
            <a:ahLst/>
            <a:cxnLst/>
            <a:rect l="l" t="t" r="r" b="b"/>
            <a:pathLst>
              <a:path w="1965960" h="859789">
                <a:moveTo>
                  <a:pt x="0" y="143255"/>
                </a:moveTo>
                <a:lnTo>
                  <a:pt x="7303" y="97974"/>
                </a:lnTo>
                <a:lnTo>
                  <a:pt x="27639" y="58649"/>
                </a:lnTo>
                <a:lnTo>
                  <a:pt x="58649" y="27639"/>
                </a:lnTo>
                <a:lnTo>
                  <a:pt x="97974" y="7303"/>
                </a:lnTo>
                <a:lnTo>
                  <a:pt x="143256" y="0"/>
                </a:lnTo>
                <a:lnTo>
                  <a:pt x="1822704" y="0"/>
                </a:lnTo>
                <a:lnTo>
                  <a:pt x="1867985" y="7303"/>
                </a:lnTo>
                <a:lnTo>
                  <a:pt x="1907310" y="27639"/>
                </a:lnTo>
                <a:lnTo>
                  <a:pt x="1938320" y="58649"/>
                </a:lnTo>
                <a:lnTo>
                  <a:pt x="1958656" y="97974"/>
                </a:lnTo>
                <a:lnTo>
                  <a:pt x="1965959" y="143255"/>
                </a:lnTo>
                <a:lnTo>
                  <a:pt x="1965959" y="716279"/>
                </a:lnTo>
                <a:lnTo>
                  <a:pt x="1958656" y="761561"/>
                </a:lnTo>
                <a:lnTo>
                  <a:pt x="1938320" y="800886"/>
                </a:lnTo>
                <a:lnTo>
                  <a:pt x="1907310" y="831896"/>
                </a:lnTo>
                <a:lnTo>
                  <a:pt x="1867985" y="852232"/>
                </a:lnTo>
                <a:lnTo>
                  <a:pt x="1822704" y="859535"/>
                </a:lnTo>
                <a:lnTo>
                  <a:pt x="143256" y="859535"/>
                </a:lnTo>
                <a:lnTo>
                  <a:pt x="97974" y="852232"/>
                </a:lnTo>
                <a:lnTo>
                  <a:pt x="58649" y="831896"/>
                </a:lnTo>
                <a:lnTo>
                  <a:pt x="27639" y="800886"/>
                </a:lnTo>
                <a:lnTo>
                  <a:pt x="7303" y="761561"/>
                </a:lnTo>
                <a:lnTo>
                  <a:pt x="0" y="716279"/>
                </a:lnTo>
                <a:lnTo>
                  <a:pt x="0" y="14325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423030" y="3899154"/>
            <a:ext cx="1469390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Garamond"/>
                <a:cs typeface="Garamond"/>
              </a:rPr>
              <a:t>Meglévő</a:t>
            </a:r>
            <a:endParaRPr sz="1600">
              <a:latin typeface="Garamond"/>
              <a:cs typeface="Garamond"/>
            </a:endParaRPr>
          </a:p>
          <a:p>
            <a:pPr algn="ctr">
              <a:lnSpc>
                <a:spcPct val="100000"/>
              </a:lnSpc>
            </a:pPr>
            <a:r>
              <a:rPr sz="1600" spc="-5" dirty="0">
                <a:latin typeface="Garamond"/>
                <a:cs typeface="Garamond"/>
              </a:rPr>
              <a:t>ön</a:t>
            </a:r>
            <a:r>
              <a:rPr sz="1600" spc="5" dirty="0">
                <a:latin typeface="Garamond"/>
                <a:cs typeface="Garamond"/>
              </a:rPr>
              <a:t>t</a:t>
            </a:r>
            <a:r>
              <a:rPr sz="1600" spc="-5" dirty="0">
                <a:latin typeface="Garamond"/>
                <a:cs typeface="Garamond"/>
              </a:rPr>
              <a:t>ö</a:t>
            </a:r>
            <a:r>
              <a:rPr sz="1600" spc="5" dirty="0">
                <a:latin typeface="Garamond"/>
                <a:cs typeface="Garamond"/>
              </a:rPr>
              <a:t>z</a:t>
            </a:r>
            <a:r>
              <a:rPr sz="1600" spc="-5" dirty="0">
                <a:latin typeface="Garamond"/>
                <a:cs typeface="Garamond"/>
              </a:rPr>
              <a:t>őb</a:t>
            </a:r>
            <a:r>
              <a:rPr sz="1600" dirty="0">
                <a:latin typeface="Garamond"/>
                <a:cs typeface="Garamond"/>
              </a:rPr>
              <a:t>e</a:t>
            </a:r>
            <a:r>
              <a:rPr sz="1600" spc="-10" dirty="0">
                <a:latin typeface="Garamond"/>
                <a:cs typeface="Garamond"/>
              </a:rPr>
              <a:t>r</a:t>
            </a:r>
            <a:r>
              <a:rPr sz="1600" dirty="0">
                <a:latin typeface="Garamond"/>
                <a:cs typeface="Garamond"/>
              </a:rPr>
              <a:t>en</a:t>
            </a:r>
            <a:r>
              <a:rPr sz="1600" spc="10" dirty="0">
                <a:latin typeface="Garamond"/>
                <a:cs typeface="Garamond"/>
              </a:rPr>
              <a:t>d</a:t>
            </a:r>
            <a:r>
              <a:rPr sz="1600" dirty="0">
                <a:latin typeface="Garamond"/>
                <a:cs typeface="Garamond"/>
              </a:rPr>
              <a:t>e</a:t>
            </a:r>
            <a:r>
              <a:rPr sz="1600" spc="-15" dirty="0">
                <a:latin typeface="Garamond"/>
                <a:cs typeface="Garamond"/>
              </a:rPr>
              <a:t>z</a:t>
            </a:r>
            <a:r>
              <a:rPr sz="1600" dirty="0">
                <a:latin typeface="Garamond"/>
                <a:cs typeface="Garamond"/>
              </a:rPr>
              <a:t>és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136516" y="4591939"/>
            <a:ext cx="848994" cy="1355090"/>
          </a:xfrm>
          <a:custGeom>
            <a:avLst/>
            <a:gdLst/>
            <a:ahLst/>
            <a:cxnLst/>
            <a:rect l="l" t="t" r="r" b="b"/>
            <a:pathLst>
              <a:path w="848995" h="1355089">
                <a:moveTo>
                  <a:pt x="709340" y="1172063"/>
                </a:moveTo>
                <a:lnTo>
                  <a:pt x="631571" y="1220127"/>
                </a:lnTo>
                <a:lnTo>
                  <a:pt x="848995" y="1354518"/>
                </a:lnTo>
                <a:lnTo>
                  <a:pt x="834275" y="1191514"/>
                </a:lnTo>
                <a:lnTo>
                  <a:pt x="721360" y="1191514"/>
                </a:lnTo>
                <a:lnTo>
                  <a:pt x="709340" y="1172063"/>
                </a:lnTo>
                <a:close/>
              </a:path>
              <a:path w="848995" h="1355089">
                <a:moveTo>
                  <a:pt x="748213" y="1148038"/>
                </a:moveTo>
                <a:lnTo>
                  <a:pt x="709340" y="1172063"/>
                </a:lnTo>
                <a:lnTo>
                  <a:pt x="721360" y="1191514"/>
                </a:lnTo>
                <a:lnTo>
                  <a:pt x="760222" y="1167472"/>
                </a:lnTo>
                <a:lnTo>
                  <a:pt x="748213" y="1148038"/>
                </a:lnTo>
                <a:close/>
              </a:path>
              <a:path w="848995" h="1355089">
                <a:moveTo>
                  <a:pt x="826008" y="1099959"/>
                </a:moveTo>
                <a:lnTo>
                  <a:pt x="748213" y="1148038"/>
                </a:lnTo>
                <a:lnTo>
                  <a:pt x="760222" y="1167472"/>
                </a:lnTo>
                <a:lnTo>
                  <a:pt x="721360" y="1191514"/>
                </a:lnTo>
                <a:lnTo>
                  <a:pt x="834275" y="1191514"/>
                </a:lnTo>
                <a:lnTo>
                  <a:pt x="826008" y="1099959"/>
                </a:lnTo>
                <a:close/>
              </a:path>
              <a:path w="848995" h="1355089">
                <a:moveTo>
                  <a:pt x="38862" y="0"/>
                </a:moveTo>
                <a:lnTo>
                  <a:pt x="0" y="24130"/>
                </a:lnTo>
                <a:lnTo>
                  <a:pt x="709340" y="1172063"/>
                </a:lnTo>
                <a:lnTo>
                  <a:pt x="748213" y="1148038"/>
                </a:lnTo>
                <a:lnTo>
                  <a:pt x="38862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368796" y="4536947"/>
            <a:ext cx="1987550" cy="856615"/>
          </a:xfrm>
          <a:custGeom>
            <a:avLst/>
            <a:gdLst/>
            <a:ahLst/>
            <a:cxnLst/>
            <a:rect l="l" t="t" r="r" b="b"/>
            <a:pathLst>
              <a:path w="1987550" h="856614">
                <a:moveTo>
                  <a:pt x="1844548" y="0"/>
                </a:moveTo>
                <a:lnTo>
                  <a:pt x="142748" y="0"/>
                </a:lnTo>
                <a:lnTo>
                  <a:pt x="97617" y="7274"/>
                </a:lnTo>
                <a:lnTo>
                  <a:pt x="58430" y="27533"/>
                </a:lnTo>
                <a:lnTo>
                  <a:pt x="27533" y="58430"/>
                </a:lnTo>
                <a:lnTo>
                  <a:pt x="7274" y="97617"/>
                </a:lnTo>
                <a:lnTo>
                  <a:pt x="0" y="142747"/>
                </a:lnTo>
                <a:lnTo>
                  <a:pt x="0" y="713739"/>
                </a:lnTo>
                <a:lnTo>
                  <a:pt x="7274" y="758870"/>
                </a:lnTo>
                <a:lnTo>
                  <a:pt x="27533" y="798057"/>
                </a:lnTo>
                <a:lnTo>
                  <a:pt x="58430" y="828954"/>
                </a:lnTo>
                <a:lnTo>
                  <a:pt x="97617" y="849213"/>
                </a:lnTo>
                <a:lnTo>
                  <a:pt x="142748" y="856488"/>
                </a:lnTo>
                <a:lnTo>
                  <a:pt x="1844548" y="856488"/>
                </a:lnTo>
                <a:lnTo>
                  <a:pt x="1889678" y="849213"/>
                </a:lnTo>
                <a:lnTo>
                  <a:pt x="1928865" y="828954"/>
                </a:lnTo>
                <a:lnTo>
                  <a:pt x="1959762" y="798057"/>
                </a:lnTo>
                <a:lnTo>
                  <a:pt x="1980021" y="758870"/>
                </a:lnTo>
                <a:lnTo>
                  <a:pt x="1987296" y="713739"/>
                </a:lnTo>
                <a:lnTo>
                  <a:pt x="1987296" y="142747"/>
                </a:lnTo>
                <a:lnTo>
                  <a:pt x="1980021" y="97617"/>
                </a:lnTo>
                <a:lnTo>
                  <a:pt x="1959762" y="58430"/>
                </a:lnTo>
                <a:lnTo>
                  <a:pt x="1928865" y="27533"/>
                </a:lnTo>
                <a:lnTo>
                  <a:pt x="1889678" y="7274"/>
                </a:lnTo>
                <a:lnTo>
                  <a:pt x="1844548" y="0"/>
                </a:lnTo>
                <a:close/>
              </a:path>
            </a:pathLst>
          </a:custGeom>
          <a:solidFill>
            <a:srgbClr val="FDE8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368796" y="4536947"/>
            <a:ext cx="1987550" cy="856615"/>
          </a:xfrm>
          <a:custGeom>
            <a:avLst/>
            <a:gdLst/>
            <a:ahLst/>
            <a:cxnLst/>
            <a:rect l="l" t="t" r="r" b="b"/>
            <a:pathLst>
              <a:path w="1987550" h="856614">
                <a:moveTo>
                  <a:pt x="0" y="142747"/>
                </a:moveTo>
                <a:lnTo>
                  <a:pt x="7274" y="97617"/>
                </a:lnTo>
                <a:lnTo>
                  <a:pt x="27533" y="58430"/>
                </a:lnTo>
                <a:lnTo>
                  <a:pt x="58430" y="27533"/>
                </a:lnTo>
                <a:lnTo>
                  <a:pt x="97617" y="7274"/>
                </a:lnTo>
                <a:lnTo>
                  <a:pt x="142748" y="0"/>
                </a:lnTo>
                <a:lnTo>
                  <a:pt x="1844548" y="0"/>
                </a:lnTo>
                <a:lnTo>
                  <a:pt x="1889678" y="7274"/>
                </a:lnTo>
                <a:lnTo>
                  <a:pt x="1928865" y="27533"/>
                </a:lnTo>
                <a:lnTo>
                  <a:pt x="1959762" y="58430"/>
                </a:lnTo>
                <a:lnTo>
                  <a:pt x="1980021" y="97617"/>
                </a:lnTo>
                <a:lnTo>
                  <a:pt x="1987296" y="142747"/>
                </a:lnTo>
                <a:lnTo>
                  <a:pt x="1987296" y="713739"/>
                </a:lnTo>
                <a:lnTo>
                  <a:pt x="1980021" y="758870"/>
                </a:lnTo>
                <a:lnTo>
                  <a:pt x="1959762" y="798057"/>
                </a:lnTo>
                <a:lnTo>
                  <a:pt x="1928865" y="828954"/>
                </a:lnTo>
                <a:lnTo>
                  <a:pt x="1889678" y="849213"/>
                </a:lnTo>
                <a:lnTo>
                  <a:pt x="1844548" y="856488"/>
                </a:lnTo>
                <a:lnTo>
                  <a:pt x="142748" y="856488"/>
                </a:lnTo>
                <a:lnTo>
                  <a:pt x="97617" y="849213"/>
                </a:lnTo>
                <a:lnTo>
                  <a:pt x="58430" y="828954"/>
                </a:lnTo>
                <a:lnTo>
                  <a:pt x="27533" y="798057"/>
                </a:lnTo>
                <a:lnTo>
                  <a:pt x="7274" y="758870"/>
                </a:lnTo>
                <a:lnTo>
                  <a:pt x="0" y="713739"/>
                </a:lnTo>
                <a:lnTo>
                  <a:pt x="0" y="14274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497828" y="4812919"/>
            <a:ext cx="17303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Garamond"/>
                <a:cs typeface="Garamond"/>
              </a:rPr>
              <a:t>ÚJ</a:t>
            </a:r>
            <a:r>
              <a:rPr sz="1600" spc="-70" dirty="0">
                <a:latin typeface="Garamond"/>
                <a:cs typeface="Garamond"/>
              </a:rPr>
              <a:t> </a:t>
            </a:r>
            <a:r>
              <a:rPr sz="1600" dirty="0">
                <a:latin typeface="Garamond"/>
                <a:cs typeface="Garamond"/>
              </a:rPr>
              <a:t>öntözőberendezés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566916" y="5374640"/>
            <a:ext cx="810895" cy="570230"/>
          </a:xfrm>
          <a:custGeom>
            <a:avLst/>
            <a:gdLst/>
            <a:ahLst/>
            <a:cxnLst/>
            <a:rect l="l" t="t" r="r" b="b"/>
            <a:pathLst>
              <a:path w="810895" h="570229">
                <a:moveTo>
                  <a:pt x="123189" y="345782"/>
                </a:moveTo>
                <a:lnTo>
                  <a:pt x="0" y="569747"/>
                </a:lnTo>
                <a:lnTo>
                  <a:pt x="253110" y="533869"/>
                </a:lnTo>
                <a:lnTo>
                  <a:pt x="210116" y="471627"/>
                </a:lnTo>
                <a:lnTo>
                  <a:pt x="182244" y="471627"/>
                </a:lnTo>
                <a:lnTo>
                  <a:pt x="156336" y="434009"/>
                </a:lnTo>
                <a:lnTo>
                  <a:pt x="175155" y="421012"/>
                </a:lnTo>
                <a:lnTo>
                  <a:pt x="123189" y="345782"/>
                </a:lnTo>
                <a:close/>
              </a:path>
              <a:path w="810895" h="570229">
                <a:moveTo>
                  <a:pt x="175155" y="421012"/>
                </a:moveTo>
                <a:lnTo>
                  <a:pt x="156336" y="434009"/>
                </a:lnTo>
                <a:lnTo>
                  <a:pt x="182244" y="471627"/>
                </a:lnTo>
                <a:lnTo>
                  <a:pt x="201114" y="458594"/>
                </a:lnTo>
                <a:lnTo>
                  <a:pt x="175155" y="421012"/>
                </a:lnTo>
                <a:close/>
              </a:path>
              <a:path w="810895" h="570229">
                <a:moveTo>
                  <a:pt x="201114" y="458594"/>
                </a:moveTo>
                <a:lnTo>
                  <a:pt x="182244" y="471627"/>
                </a:lnTo>
                <a:lnTo>
                  <a:pt x="210116" y="471627"/>
                </a:lnTo>
                <a:lnTo>
                  <a:pt x="201114" y="458594"/>
                </a:lnTo>
                <a:close/>
              </a:path>
              <a:path w="810895" h="570229">
                <a:moveTo>
                  <a:pt x="784732" y="0"/>
                </a:moveTo>
                <a:lnTo>
                  <a:pt x="175155" y="421012"/>
                </a:lnTo>
                <a:lnTo>
                  <a:pt x="201114" y="458594"/>
                </a:lnTo>
                <a:lnTo>
                  <a:pt x="810640" y="37592"/>
                </a:lnTo>
                <a:lnTo>
                  <a:pt x="784732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6751701" y="1165351"/>
            <a:ext cx="1425575" cy="6343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99415" marR="5080" indent="-387350">
              <a:lnSpc>
                <a:spcPct val="100000"/>
              </a:lnSpc>
              <a:spcBef>
                <a:spcPts val="90"/>
              </a:spcBef>
            </a:pPr>
            <a:r>
              <a:rPr sz="2000" b="1" dirty="0">
                <a:latin typeface="Garamond"/>
                <a:cs typeface="Garamond"/>
              </a:rPr>
              <a:t>„</a:t>
            </a:r>
            <a:r>
              <a:rPr sz="2000" b="1" spc="-10" dirty="0">
                <a:latin typeface="Garamond"/>
                <a:cs typeface="Garamond"/>
              </a:rPr>
              <a:t>Tám</a:t>
            </a:r>
            <a:r>
              <a:rPr sz="2000" b="1" spc="-35" dirty="0">
                <a:latin typeface="Garamond"/>
                <a:cs typeface="Garamond"/>
              </a:rPr>
              <a:t>o</a:t>
            </a:r>
            <a:r>
              <a:rPr sz="2000" b="1" spc="-5" dirty="0">
                <a:latin typeface="Garamond"/>
                <a:cs typeface="Garamond"/>
              </a:rPr>
              <a:t>g</a:t>
            </a:r>
            <a:r>
              <a:rPr sz="2000" b="1" dirty="0">
                <a:latin typeface="Garamond"/>
                <a:cs typeface="Garamond"/>
              </a:rPr>
              <a:t>a</a:t>
            </a:r>
            <a:r>
              <a:rPr sz="2000" b="1" spc="-5" dirty="0">
                <a:latin typeface="Garamond"/>
                <a:cs typeface="Garamond"/>
              </a:rPr>
              <a:t>t</a:t>
            </a:r>
            <a:r>
              <a:rPr sz="2000" b="1" dirty="0">
                <a:latin typeface="Garamond"/>
                <a:cs typeface="Garamond"/>
              </a:rPr>
              <a:t>ás</a:t>
            </a:r>
            <a:r>
              <a:rPr sz="2000" b="1" spc="-5" dirty="0">
                <a:latin typeface="Garamond"/>
                <a:cs typeface="Garamond"/>
              </a:rPr>
              <a:t>i  Pillér”</a:t>
            </a:r>
            <a:endParaRPr sz="20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5319" y="990598"/>
            <a:ext cx="7772400" cy="5791200"/>
          </a:xfrm>
          <a:custGeom>
            <a:avLst/>
            <a:gdLst/>
            <a:ahLst/>
            <a:cxnLst/>
            <a:rect l="l" t="t" r="r" b="b"/>
            <a:pathLst>
              <a:path w="7772400" h="5791200">
                <a:moveTo>
                  <a:pt x="0" y="5791200"/>
                </a:moveTo>
                <a:lnTo>
                  <a:pt x="7772400" y="5791200"/>
                </a:lnTo>
                <a:lnTo>
                  <a:pt x="7772400" y="0"/>
                </a:lnTo>
                <a:lnTo>
                  <a:pt x="0" y="0"/>
                </a:lnTo>
                <a:lnTo>
                  <a:pt x="0" y="579120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33755" y="999871"/>
            <a:ext cx="16008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Me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g</a:t>
            </a:r>
            <a:r>
              <a:rPr sz="2400" u="heavy" spc="-4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v</a:t>
            </a:r>
            <a:r>
              <a:rPr sz="2400" u="heavy" spc="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a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ló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s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ítás: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55319" y="228600"/>
            <a:ext cx="7772400" cy="6858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32384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254"/>
              </a:spcBef>
            </a:pPr>
            <a:r>
              <a:rPr spc="-15" dirty="0"/>
              <a:t>Folyamatábra </a:t>
            </a:r>
            <a:r>
              <a:rPr spc="-10" dirty="0"/>
              <a:t>III.</a:t>
            </a:r>
            <a:r>
              <a:rPr spc="40" dirty="0"/>
              <a:t> </a:t>
            </a:r>
            <a:r>
              <a:rPr spc="-5" dirty="0"/>
              <a:t>v2</a:t>
            </a:r>
          </a:p>
        </p:txBody>
      </p:sp>
      <p:sp>
        <p:nvSpPr>
          <p:cNvPr id="5" name="object 5"/>
          <p:cNvSpPr/>
          <p:nvPr/>
        </p:nvSpPr>
        <p:spPr>
          <a:xfrm>
            <a:off x="1677923" y="1540763"/>
            <a:ext cx="1816735" cy="838200"/>
          </a:xfrm>
          <a:custGeom>
            <a:avLst/>
            <a:gdLst/>
            <a:ahLst/>
            <a:cxnLst/>
            <a:rect l="l" t="t" r="r" b="b"/>
            <a:pathLst>
              <a:path w="1816735" h="838200">
                <a:moveTo>
                  <a:pt x="1399794" y="0"/>
                </a:moveTo>
                <a:lnTo>
                  <a:pt x="416813" y="0"/>
                </a:lnTo>
                <a:lnTo>
                  <a:pt x="0" y="419100"/>
                </a:lnTo>
                <a:lnTo>
                  <a:pt x="416813" y="838200"/>
                </a:lnTo>
                <a:lnTo>
                  <a:pt x="1399794" y="838200"/>
                </a:lnTo>
                <a:lnTo>
                  <a:pt x="1816608" y="419100"/>
                </a:lnTo>
                <a:lnTo>
                  <a:pt x="1399794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77923" y="1540763"/>
            <a:ext cx="1816735" cy="838200"/>
          </a:xfrm>
          <a:custGeom>
            <a:avLst/>
            <a:gdLst/>
            <a:ahLst/>
            <a:cxnLst/>
            <a:rect l="l" t="t" r="r" b="b"/>
            <a:pathLst>
              <a:path w="1816735" h="838200">
                <a:moveTo>
                  <a:pt x="0" y="419100"/>
                </a:moveTo>
                <a:lnTo>
                  <a:pt x="416813" y="0"/>
                </a:lnTo>
                <a:lnTo>
                  <a:pt x="1399794" y="0"/>
                </a:lnTo>
                <a:lnTo>
                  <a:pt x="1816608" y="419100"/>
                </a:lnTo>
                <a:lnTo>
                  <a:pt x="1399794" y="838200"/>
                </a:lnTo>
                <a:lnTo>
                  <a:pt x="416813" y="838200"/>
                </a:lnTo>
                <a:lnTo>
                  <a:pt x="0" y="41910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059304" y="1684147"/>
            <a:ext cx="105029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32893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Garamond"/>
                <a:cs typeface="Garamond"/>
              </a:rPr>
              <a:t>Saját  </a:t>
            </a:r>
            <a:r>
              <a:rPr sz="1600" spc="5" dirty="0">
                <a:latin typeface="Garamond"/>
                <a:cs typeface="Garamond"/>
              </a:rPr>
              <a:t>f</a:t>
            </a:r>
            <a:r>
              <a:rPr sz="1600" spc="-10" dirty="0">
                <a:latin typeface="Garamond"/>
                <a:cs typeface="Garamond"/>
              </a:rPr>
              <a:t>i</a:t>
            </a:r>
            <a:r>
              <a:rPr sz="1600" spc="-5" dirty="0">
                <a:latin typeface="Garamond"/>
                <a:cs typeface="Garamond"/>
              </a:rPr>
              <a:t>n</a:t>
            </a:r>
            <a:r>
              <a:rPr sz="1600" spc="-15" dirty="0">
                <a:latin typeface="Garamond"/>
                <a:cs typeface="Garamond"/>
              </a:rPr>
              <a:t>a</a:t>
            </a:r>
            <a:r>
              <a:rPr sz="1600" spc="-5" dirty="0">
                <a:latin typeface="Garamond"/>
                <a:cs typeface="Garamond"/>
              </a:rPr>
              <a:t>n</a:t>
            </a:r>
            <a:r>
              <a:rPr sz="1600" spc="-15" dirty="0">
                <a:latin typeface="Garamond"/>
                <a:cs typeface="Garamond"/>
              </a:rPr>
              <a:t>s</a:t>
            </a:r>
            <a:r>
              <a:rPr sz="1600" spc="5" dirty="0">
                <a:latin typeface="Garamond"/>
                <a:cs typeface="Garamond"/>
              </a:rPr>
              <a:t>z</a:t>
            </a:r>
            <a:r>
              <a:rPr sz="1600" spc="-10" dirty="0">
                <a:latin typeface="Garamond"/>
                <a:cs typeface="Garamond"/>
              </a:rPr>
              <a:t>ír</a:t>
            </a:r>
            <a:r>
              <a:rPr sz="1600" spc="-5" dirty="0">
                <a:latin typeface="Garamond"/>
                <a:cs typeface="Garamond"/>
              </a:rPr>
              <a:t>o</a:t>
            </a:r>
            <a:r>
              <a:rPr sz="1600" dirty="0">
                <a:latin typeface="Garamond"/>
                <a:cs typeface="Garamond"/>
              </a:rPr>
              <a:t>z</a:t>
            </a:r>
            <a:r>
              <a:rPr sz="1600" spc="-10" dirty="0">
                <a:latin typeface="Garamond"/>
                <a:cs typeface="Garamond"/>
              </a:rPr>
              <a:t>á</a:t>
            </a:r>
            <a:r>
              <a:rPr sz="1600" dirty="0">
                <a:latin typeface="Garamond"/>
                <a:cs typeface="Garamond"/>
              </a:rPr>
              <a:t>s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844796" y="1540763"/>
            <a:ext cx="2155190" cy="838200"/>
          </a:xfrm>
          <a:custGeom>
            <a:avLst/>
            <a:gdLst/>
            <a:ahLst/>
            <a:cxnLst/>
            <a:rect l="l" t="t" r="r" b="b"/>
            <a:pathLst>
              <a:path w="2155190" h="838200">
                <a:moveTo>
                  <a:pt x="1738122" y="0"/>
                </a:moveTo>
                <a:lnTo>
                  <a:pt x="416813" y="0"/>
                </a:lnTo>
                <a:lnTo>
                  <a:pt x="0" y="419100"/>
                </a:lnTo>
                <a:lnTo>
                  <a:pt x="416813" y="838200"/>
                </a:lnTo>
                <a:lnTo>
                  <a:pt x="1738122" y="838200"/>
                </a:lnTo>
                <a:lnTo>
                  <a:pt x="2154935" y="419100"/>
                </a:lnTo>
                <a:lnTo>
                  <a:pt x="1738122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44796" y="1540763"/>
            <a:ext cx="2155190" cy="838200"/>
          </a:xfrm>
          <a:custGeom>
            <a:avLst/>
            <a:gdLst/>
            <a:ahLst/>
            <a:cxnLst/>
            <a:rect l="l" t="t" r="r" b="b"/>
            <a:pathLst>
              <a:path w="2155190" h="838200">
                <a:moveTo>
                  <a:pt x="0" y="419100"/>
                </a:moveTo>
                <a:lnTo>
                  <a:pt x="416813" y="0"/>
                </a:lnTo>
                <a:lnTo>
                  <a:pt x="1738122" y="0"/>
                </a:lnTo>
                <a:lnTo>
                  <a:pt x="2154935" y="419100"/>
                </a:lnTo>
                <a:lnTo>
                  <a:pt x="1738122" y="838200"/>
                </a:lnTo>
                <a:lnTo>
                  <a:pt x="416813" y="838200"/>
                </a:lnTo>
                <a:lnTo>
                  <a:pt x="0" y="41910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444109" y="1809114"/>
            <a:ext cx="9575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Garamond"/>
                <a:cs typeface="Garamond"/>
              </a:rPr>
              <a:t>VP</a:t>
            </a:r>
            <a:r>
              <a:rPr sz="1600" spc="-65" dirty="0">
                <a:latin typeface="Garamond"/>
                <a:cs typeface="Garamond"/>
              </a:rPr>
              <a:t> </a:t>
            </a:r>
            <a:r>
              <a:rPr sz="1600" spc="-5" dirty="0">
                <a:latin typeface="Garamond"/>
                <a:cs typeface="Garamond"/>
              </a:rPr>
              <a:t>pályázat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631435" y="5945123"/>
            <a:ext cx="2289175" cy="716280"/>
          </a:xfrm>
          <a:custGeom>
            <a:avLst/>
            <a:gdLst/>
            <a:ahLst/>
            <a:cxnLst/>
            <a:rect l="l" t="t" r="r" b="b"/>
            <a:pathLst>
              <a:path w="2289175" h="716279">
                <a:moveTo>
                  <a:pt x="1932939" y="0"/>
                </a:moveTo>
                <a:lnTo>
                  <a:pt x="356108" y="0"/>
                </a:lnTo>
                <a:lnTo>
                  <a:pt x="0" y="358139"/>
                </a:lnTo>
                <a:lnTo>
                  <a:pt x="356108" y="716279"/>
                </a:lnTo>
                <a:lnTo>
                  <a:pt x="1932939" y="716279"/>
                </a:lnTo>
                <a:lnTo>
                  <a:pt x="2289047" y="358139"/>
                </a:lnTo>
                <a:lnTo>
                  <a:pt x="1932939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31435" y="5945123"/>
            <a:ext cx="2289175" cy="716280"/>
          </a:xfrm>
          <a:custGeom>
            <a:avLst/>
            <a:gdLst/>
            <a:ahLst/>
            <a:cxnLst/>
            <a:rect l="l" t="t" r="r" b="b"/>
            <a:pathLst>
              <a:path w="2289175" h="716279">
                <a:moveTo>
                  <a:pt x="0" y="358139"/>
                </a:moveTo>
                <a:lnTo>
                  <a:pt x="356108" y="0"/>
                </a:lnTo>
                <a:lnTo>
                  <a:pt x="1932939" y="0"/>
                </a:lnTo>
                <a:lnTo>
                  <a:pt x="2289047" y="358139"/>
                </a:lnTo>
                <a:lnTo>
                  <a:pt x="1932939" y="716279"/>
                </a:lnTo>
                <a:lnTo>
                  <a:pt x="356108" y="716279"/>
                </a:lnTo>
                <a:lnTo>
                  <a:pt x="0" y="35813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044566" y="6150661"/>
            <a:ext cx="1461135" cy="2711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600" spc="-10" dirty="0">
                <a:latin typeface="Garamond"/>
                <a:cs typeface="Garamond"/>
              </a:rPr>
              <a:t>Ü</a:t>
            </a:r>
            <a:r>
              <a:rPr sz="1600" dirty="0">
                <a:latin typeface="Garamond"/>
                <a:cs typeface="Garamond"/>
              </a:rPr>
              <a:t>ZEME</a:t>
            </a:r>
            <a:r>
              <a:rPr sz="1600" spc="-105" dirty="0">
                <a:latin typeface="Garamond"/>
                <a:cs typeface="Garamond"/>
              </a:rPr>
              <a:t>L</a:t>
            </a:r>
            <a:r>
              <a:rPr sz="1600" spc="-5" dirty="0">
                <a:latin typeface="Garamond"/>
                <a:cs typeface="Garamond"/>
              </a:rPr>
              <a:t>T</a:t>
            </a:r>
            <a:r>
              <a:rPr sz="1600" dirty="0">
                <a:latin typeface="Garamond"/>
                <a:cs typeface="Garamond"/>
              </a:rPr>
              <a:t>E</a:t>
            </a:r>
            <a:r>
              <a:rPr sz="1600" spc="-5" dirty="0">
                <a:latin typeface="Garamond"/>
                <a:cs typeface="Garamond"/>
              </a:rPr>
              <a:t>T</a:t>
            </a:r>
            <a:r>
              <a:rPr sz="1600" dirty="0">
                <a:latin typeface="Garamond"/>
                <a:cs typeface="Garamond"/>
              </a:rPr>
              <a:t>ÉS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582156" y="5309361"/>
            <a:ext cx="706755" cy="636270"/>
          </a:xfrm>
          <a:custGeom>
            <a:avLst/>
            <a:gdLst/>
            <a:ahLst/>
            <a:cxnLst/>
            <a:rect l="l" t="t" r="r" b="b"/>
            <a:pathLst>
              <a:path w="706754" h="636270">
                <a:moveTo>
                  <a:pt x="93979" y="398437"/>
                </a:moveTo>
                <a:lnTo>
                  <a:pt x="0" y="636104"/>
                </a:lnTo>
                <a:lnTo>
                  <a:pt x="246507" y="568706"/>
                </a:lnTo>
                <a:lnTo>
                  <a:pt x="199157" y="515848"/>
                </a:lnTo>
                <a:lnTo>
                  <a:pt x="168528" y="515848"/>
                </a:lnTo>
                <a:lnTo>
                  <a:pt x="138049" y="481787"/>
                </a:lnTo>
                <a:lnTo>
                  <a:pt x="155022" y="466579"/>
                </a:lnTo>
                <a:lnTo>
                  <a:pt x="93979" y="398437"/>
                </a:lnTo>
                <a:close/>
              </a:path>
              <a:path w="706754" h="636270">
                <a:moveTo>
                  <a:pt x="155022" y="466579"/>
                </a:moveTo>
                <a:lnTo>
                  <a:pt x="138049" y="481787"/>
                </a:lnTo>
                <a:lnTo>
                  <a:pt x="168528" y="515848"/>
                </a:lnTo>
                <a:lnTo>
                  <a:pt x="185519" y="500624"/>
                </a:lnTo>
                <a:lnTo>
                  <a:pt x="155022" y="466579"/>
                </a:lnTo>
                <a:close/>
              </a:path>
              <a:path w="706754" h="636270">
                <a:moveTo>
                  <a:pt x="185519" y="500624"/>
                </a:moveTo>
                <a:lnTo>
                  <a:pt x="168528" y="515848"/>
                </a:lnTo>
                <a:lnTo>
                  <a:pt x="199157" y="515848"/>
                </a:lnTo>
                <a:lnTo>
                  <a:pt x="185519" y="500624"/>
                </a:lnTo>
                <a:close/>
              </a:path>
              <a:path w="706754" h="636270">
                <a:moveTo>
                  <a:pt x="675767" y="0"/>
                </a:moveTo>
                <a:lnTo>
                  <a:pt x="155022" y="466579"/>
                </a:lnTo>
                <a:lnTo>
                  <a:pt x="185519" y="500624"/>
                </a:lnTo>
                <a:lnTo>
                  <a:pt x="706247" y="34035"/>
                </a:lnTo>
                <a:lnTo>
                  <a:pt x="675767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49923" y="2921507"/>
            <a:ext cx="2112645" cy="1042669"/>
          </a:xfrm>
          <a:custGeom>
            <a:avLst/>
            <a:gdLst/>
            <a:ahLst/>
            <a:cxnLst/>
            <a:rect l="l" t="t" r="r" b="b"/>
            <a:pathLst>
              <a:path w="2112645" h="1042670">
                <a:moveTo>
                  <a:pt x="1593977" y="0"/>
                </a:moveTo>
                <a:lnTo>
                  <a:pt x="518286" y="0"/>
                </a:lnTo>
                <a:lnTo>
                  <a:pt x="0" y="521207"/>
                </a:lnTo>
                <a:lnTo>
                  <a:pt x="518286" y="1042415"/>
                </a:lnTo>
                <a:lnTo>
                  <a:pt x="1593977" y="1042415"/>
                </a:lnTo>
                <a:lnTo>
                  <a:pt x="2112264" y="521207"/>
                </a:lnTo>
                <a:lnTo>
                  <a:pt x="1593977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249923" y="2921507"/>
            <a:ext cx="2112645" cy="1042669"/>
          </a:xfrm>
          <a:custGeom>
            <a:avLst/>
            <a:gdLst/>
            <a:ahLst/>
            <a:cxnLst/>
            <a:rect l="l" t="t" r="r" b="b"/>
            <a:pathLst>
              <a:path w="2112645" h="1042670">
                <a:moveTo>
                  <a:pt x="0" y="521207"/>
                </a:moveTo>
                <a:lnTo>
                  <a:pt x="518286" y="0"/>
                </a:lnTo>
                <a:lnTo>
                  <a:pt x="1593977" y="0"/>
                </a:lnTo>
                <a:lnTo>
                  <a:pt x="2112264" y="521207"/>
                </a:lnTo>
                <a:lnTo>
                  <a:pt x="1593977" y="1042415"/>
                </a:lnTo>
                <a:lnTo>
                  <a:pt x="518286" y="1042415"/>
                </a:lnTo>
                <a:lnTo>
                  <a:pt x="0" y="52120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703314" y="2923997"/>
            <a:ext cx="1205865" cy="10033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1600" spc="-5" dirty="0">
                <a:latin typeface="Garamond"/>
                <a:cs typeface="Garamond"/>
              </a:rPr>
              <a:t>VP2-4.1.4-16</a:t>
            </a:r>
            <a:endParaRPr sz="1600">
              <a:latin typeface="Garamond"/>
              <a:cs typeface="Garamond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600" dirty="0">
                <a:latin typeface="Garamond"/>
                <a:cs typeface="Garamond"/>
              </a:rPr>
              <a:t>Mezgazdasági  </a:t>
            </a:r>
            <a:r>
              <a:rPr sz="1600" spc="-15" dirty="0">
                <a:latin typeface="Garamond"/>
                <a:cs typeface="Garamond"/>
              </a:rPr>
              <a:t>v</a:t>
            </a:r>
            <a:r>
              <a:rPr sz="1600" spc="-10" dirty="0">
                <a:latin typeface="Garamond"/>
                <a:cs typeface="Garamond"/>
              </a:rPr>
              <a:t>í</a:t>
            </a:r>
            <a:r>
              <a:rPr sz="1600" spc="5" dirty="0">
                <a:latin typeface="Garamond"/>
                <a:cs typeface="Garamond"/>
              </a:rPr>
              <a:t>z</a:t>
            </a:r>
            <a:r>
              <a:rPr sz="1600" spc="20" dirty="0">
                <a:latin typeface="Garamond"/>
                <a:cs typeface="Garamond"/>
              </a:rPr>
              <a:t>g</a:t>
            </a:r>
            <a:r>
              <a:rPr sz="1600" spc="-10" dirty="0">
                <a:latin typeface="Garamond"/>
                <a:cs typeface="Garamond"/>
              </a:rPr>
              <a:t>a</a:t>
            </a:r>
            <a:r>
              <a:rPr sz="1600" spc="5" dirty="0">
                <a:latin typeface="Garamond"/>
                <a:cs typeface="Garamond"/>
              </a:rPr>
              <a:t>zd</a:t>
            </a:r>
            <a:r>
              <a:rPr sz="1600" spc="-10" dirty="0">
                <a:latin typeface="Garamond"/>
                <a:cs typeface="Garamond"/>
              </a:rPr>
              <a:t>ál</a:t>
            </a:r>
            <a:r>
              <a:rPr sz="1600" spc="-35" dirty="0">
                <a:latin typeface="Garamond"/>
                <a:cs typeface="Garamond"/>
              </a:rPr>
              <a:t>k</a:t>
            </a:r>
            <a:r>
              <a:rPr sz="1600" spc="-5" dirty="0">
                <a:latin typeface="Garamond"/>
                <a:cs typeface="Garamond"/>
              </a:rPr>
              <a:t>o</a:t>
            </a:r>
            <a:r>
              <a:rPr sz="1600" spc="10" dirty="0">
                <a:latin typeface="Garamond"/>
                <a:cs typeface="Garamond"/>
              </a:rPr>
              <a:t>d</a:t>
            </a:r>
            <a:r>
              <a:rPr sz="1600" spc="-10" dirty="0">
                <a:latin typeface="Garamond"/>
                <a:cs typeface="Garamond"/>
              </a:rPr>
              <a:t>á</a:t>
            </a:r>
            <a:r>
              <a:rPr sz="1600" dirty="0">
                <a:latin typeface="Garamond"/>
                <a:cs typeface="Garamond"/>
              </a:rPr>
              <a:t>s  fejlesztése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560566" y="2371598"/>
            <a:ext cx="241935" cy="551180"/>
          </a:xfrm>
          <a:custGeom>
            <a:avLst/>
            <a:gdLst/>
            <a:ahLst/>
            <a:cxnLst/>
            <a:rect l="l" t="t" r="r" b="b"/>
            <a:pathLst>
              <a:path w="241934" h="551180">
                <a:moveTo>
                  <a:pt x="111869" y="342000"/>
                </a:moveTo>
                <a:lnTo>
                  <a:pt x="25400" y="371601"/>
                </a:lnTo>
                <a:lnTo>
                  <a:pt x="207517" y="550926"/>
                </a:lnTo>
                <a:lnTo>
                  <a:pt x="232776" y="363600"/>
                </a:lnTo>
                <a:lnTo>
                  <a:pt x="119252" y="363600"/>
                </a:lnTo>
                <a:lnTo>
                  <a:pt x="111869" y="342000"/>
                </a:lnTo>
                <a:close/>
              </a:path>
              <a:path w="241934" h="551180">
                <a:moveTo>
                  <a:pt x="155177" y="327174"/>
                </a:moveTo>
                <a:lnTo>
                  <a:pt x="111869" y="342000"/>
                </a:lnTo>
                <a:lnTo>
                  <a:pt x="119252" y="363600"/>
                </a:lnTo>
                <a:lnTo>
                  <a:pt x="162559" y="348741"/>
                </a:lnTo>
                <a:lnTo>
                  <a:pt x="155177" y="327174"/>
                </a:lnTo>
                <a:close/>
              </a:path>
              <a:path w="241934" h="551180">
                <a:moveTo>
                  <a:pt x="241680" y="297561"/>
                </a:moveTo>
                <a:lnTo>
                  <a:pt x="155177" y="327174"/>
                </a:lnTo>
                <a:lnTo>
                  <a:pt x="162559" y="348741"/>
                </a:lnTo>
                <a:lnTo>
                  <a:pt x="119252" y="363600"/>
                </a:lnTo>
                <a:lnTo>
                  <a:pt x="232776" y="363600"/>
                </a:lnTo>
                <a:lnTo>
                  <a:pt x="241680" y="297561"/>
                </a:lnTo>
                <a:close/>
              </a:path>
              <a:path w="241934" h="551180">
                <a:moveTo>
                  <a:pt x="43179" y="0"/>
                </a:moveTo>
                <a:lnTo>
                  <a:pt x="0" y="14731"/>
                </a:lnTo>
                <a:lnTo>
                  <a:pt x="111869" y="342000"/>
                </a:lnTo>
                <a:lnTo>
                  <a:pt x="155177" y="327174"/>
                </a:lnTo>
                <a:lnTo>
                  <a:pt x="43179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895977" y="3805301"/>
            <a:ext cx="241300" cy="610235"/>
          </a:xfrm>
          <a:custGeom>
            <a:avLst/>
            <a:gdLst/>
            <a:ahLst/>
            <a:cxnLst/>
            <a:rect l="l" t="t" r="r" b="b"/>
            <a:pathLst>
              <a:path w="241300" h="610235">
                <a:moveTo>
                  <a:pt x="109089" y="396661"/>
                </a:moveTo>
                <a:lnTo>
                  <a:pt x="21209" y="421640"/>
                </a:lnTo>
                <a:lnTo>
                  <a:pt x="193548" y="610235"/>
                </a:lnTo>
                <a:lnTo>
                  <a:pt x="229802" y="418592"/>
                </a:lnTo>
                <a:lnTo>
                  <a:pt x="115315" y="418592"/>
                </a:lnTo>
                <a:lnTo>
                  <a:pt x="109089" y="396661"/>
                </a:lnTo>
                <a:close/>
              </a:path>
              <a:path w="241300" h="610235">
                <a:moveTo>
                  <a:pt x="153131" y="384143"/>
                </a:moveTo>
                <a:lnTo>
                  <a:pt x="109089" y="396661"/>
                </a:lnTo>
                <a:lnTo>
                  <a:pt x="115315" y="418592"/>
                </a:lnTo>
                <a:lnTo>
                  <a:pt x="159385" y="406146"/>
                </a:lnTo>
                <a:lnTo>
                  <a:pt x="153131" y="384143"/>
                </a:lnTo>
                <a:close/>
              </a:path>
              <a:path w="241300" h="610235">
                <a:moveTo>
                  <a:pt x="241046" y="359156"/>
                </a:moveTo>
                <a:lnTo>
                  <a:pt x="153131" y="384143"/>
                </a:lnTo>
                <a:lnTo>
                  <a:pt x="159385" y="406146"/>
                </a:lnTo>
                <a:lnTo>
                  <a:pt x="115315" y="418592"/>
                </a:lnTo>
                <a:lnTo>
                  <a:pt x="229802" y="418592"/>
                </a:lnTo>
                <a:lnTo>
                  <a:pt x="241046" y="359156"/>
                </a:lnTo>
                <a:close/>
              </a:path>
              <a:path w="241300" h="610235">
                <a:moveTo>
                  <a:pt x="43942" y="0"/>
                </a:moveTo>
                <a:lnTo>
                  <a:pt x="0" y="12446"/>
                </a:lnTo>
                <a:lnTo>
                  <a:pt x="109089" y="396661"/>
                </a:lnTo>
                <a:lnTo>
                  <a:pt x="153131" y="384143"/>
                </a:lnTo>
                <a:lnTo>
                  <a:pt x="43942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917947" y="2364994"/>
            <a:ext cx="361315" cy="455930"/>
          </a:xfrm>
          <a:custGeom>
            <a:avLst/>
            <a:gdLst/>
            <a:ahLst/>
            <a:cxnLst/>
            <a:rect l="l" t="t" r="r" b="b"/>
            <a:pathLst>
              <a:path w="361314" h="455930">
                <a:moveTo>
                  <a:pt x="50037" y="205231"/>
                </a:moveTo>
                <a:lnTo>
                  <a:pt x="0" y="455802"/>
                </a:lnTo>
                <a:lnTo>
                  <a:pt x="230504" y="345439"/>
                </a:lnTo>
                <a:lnTo>
                  <a:pt x="181465" y="307339"/>
                </a:lnTo>
                <a:lnTo>
                  <a:pt x="144272" y="307339"/>
                </a:lnTo>
                <a:lnTo>
                  <a:pt x="108203" y="279272"/>
                </a:lnTo>
                <a:lnTo>
                  <a:pt x="122184" y="261283"/>
                </a:lnTo>
                <a:lnTo>
                  <a:pt x="50037" y="205231"/>
                </a:lnTo>
                <a:close/>
              </a:path>
              <a:path w="361314" h="455930">
                <a:moveTo>
                  <a:pt x="122184" y="261283"/>
                </a:moveTo>
                <a:lnTo>
                  <a:pt x="108203" y="279272"/>
                </a:lnTo>
                <a:lnTo>
                  <a:pt x="144272" y="307339"/>
                </a:lnTo>
                <a:lnTo>
                  <a:pt x="158270" y="289319"/>
                </a:lnTo>
                <a:lnTo>
                  <a:pt x="122184" y="261283"/>
                </a:lnTo>
                <a:close/>
              </a:path>
              <a:path w="361314" h="455930">
                <a:moveTo>
                  <a:pt x="158270" y="289319"/>
                </a:moveTo>
                <a:lnTo>
                  <a:pt x="144272" y="307339"/>
                </a:lnTo>
                <a:lnTo>
                  <a:pt x="181465" y="307339"/>
                </a:lnTo>
                <a:lnTo>
                  <a:pt x="158270" y="289319"/>
                </a:lnTo>
                <a:close/>
              </a:path>
              <a:path w="361314" h="455930">
                <a:moveTo>
                  <a:pt x="325247" y="0"/>
                </a:moveTo>
                <a:lnTo>
                  <a:pt x="122184" y="261283"/>
                </a:lnTo>
                <a:lnTo>
                  <a:pt x="158270" y="289319"/>
                </a:lnTo>
                <a:lnTo>
                  <a:pt x="361314" y="27939"/>
                </a:lnTo>
                <a:lnTo>
                  <a:pt x="325247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19427" y="4415028"/>
            <a:ext cx="1965960" cy="859790"/>
          </a:xfrm>
          <a:custGeom>
            <a:avLst/>
            <a:gdLst/>
            <a:ahLst/>
            <a:cxnLst/>
            <a:rect l="l" t="t" r="r" b="b"/>
            <a:pathLst>
              <a:path w="1965960" h="859789">
                <a:moveTo>
                  <a:pt x="1822704" y="0"/>
                </a:moveTo>
                <a:lnTo>
                  <a:pt x="143255" y="0"/>
                </a:lnTo>
                <a:lnTo>
                  <a:pt x="97974" y="7303"/>
                </a:lnTo>
                <a:lnTo>
                  <a:pt x="58649" y="27639"/>
                </a:lnTo>
                <a:lnTo>
                  <a:pt x="27639" y="58649"/>
                </a:lnTo>
                <a:lnTo>
                  <a:pt x="7303" y="97974"/>
                </a:lnTo>
                <a:lnTo>
                  <a:pt x="0" y="143256"/>
                </a:lnTo>
                <a:lnTo>
                  <a:pt x="0" y="716280"/>
                </a:lnTo>
                <a:lnTo>
                  <a:pt x="7303" y="761561"/>
                </a:lnTo>
                <a:lnTo>
                  <a:pt x="27639" y="800886"/>
                </a:lnTo>
                <a:lnTo>
                  <a:pt x="58649" y="831896"/>
                </a:lnTo>
                <a:lnTo>
                  <a:pt x="97974" y="852232"/>
                </a:lnTo>
                <a:lnTo>
                  <a:pt x="143255" y="859536"/>
                </a:lnTo>
                <a:lnTo>
                  <a:pt x="1822704" y="859536"/>
                </a:lnTo>
                <a:lnTo>
                  <a:pt x="1867985" y="852232"/>
                </a:lnTo>
                <a:lnTo>
                  <a:pt x="1907310" y="831896"/>
                </a:lnTo>
                <a:lnTo>
                  <a:pt x="1938320" y="800886"/>
                </a:lnTo>
                <a:lnTo>
                  <a:pt x="1958656" y="761561"/>
                </a:lnTo>
                <a:lnTo>
                  <a:pt x="1965960" y="716280"/>
                </a:lnTo>
                <a:lnTo>
                  <a:pt x="1965960" y="143256"/>
                </a:lnTo>
                <a:lnTo>
                  <a:pt x="1958656" y="97974"/>
                </a:lnTo>
                <a:lnTo>
                  <a:pt x="1938320" y="58649"/>
                </a:lnTo>
                <a:lnTo>
                  <a:pt x="1907310" y="27639"/>
                </a:lnTo>
                <a:lnTo>
                  <a:pt x="1867985" y="7303"/>
                </a:lnTo>
                <a:lnTo>
                  <a:pt x="1822704" y="0"/>
                </a:lnTo>
                <a:close/>
              </a:path>
            </a:pathLst>
          </a:custGeom>
          <a:solidFill>
            <a:srgbClr val="FDE8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519427" y="4415028"/>
            <a:ext cx="1965960" cy="859790"/>
          </a:xfrm>
          <a:custGeom>
            <a:avLst/>
            <a:gdLst/>
            <a:ahLst/>
            <a:cxnLst/>
            <a:rect l="l" t="t" r="r" b="b"/>
            <a:pathLst>
              <a:path w="1965960" h="859789">
                <a:moveTo>
                  <a:pt x="0" y="143256"/>
                </a:moveTo>
                <a:lnTo>
                  <a:pt x="7303" y="97974"/>
                </a:lnTo>
                <a:lnTo>
                  <a:pt x="27639" y="58649"/>
                </a:lnTo>
                <a:lnTo>
                  <a:pt x="58649" y="27639"/>
                </a:lnTo>
                <a:lnTo>
                  <a:pt x="97974" y="7303"/>
                </a:lnTo>
                <a:lnTo>
                  <a:pt x="143255" y="0"/>
                </a:lnTo>
                <a:lnTo>
                  <a:pt x="1822704" y="0"/>
                </a:lnTo>
                <a:lnTo>
                  <a:pt x="1867985" y="7303"/>
                </a:lnTo>
                <a:lnTo>
                  <a:pt x="1907310" y="27639"/>
                </a:lnTo>
                <a:lnTo>
                  <a:pt x="1938320" y="58649"/>
                </a:lnTo>
                <a:lnTo>
                  <a:pt x="1958656" y="97974"/>
                </a:lnTo>
                <a:lnTo>
                  <a:pt x="1965960" y="143256"/>
                </a:lnTo>
                <a:lnTo>
                  <a:pt x="1965960" y="716280"/>
                </a:lnTo>
                <a:lnTo>
                  <a:pt x="1958656" y="761561"/>
                </a:lnTo>
                <a:lnTo>
                  <a:pt x="1938320" y="800886"/>
                </a:lnTo>
                <a:lnTo>
                  <a:pt x="1907310" y="831896"/>
                </a:lnTo>
                <a:lnTo>
                  <a:pt x="1867985" y="852232"/>
                </a:lnTo>
                <a:lnTo>
                  <a:pt x="1822704" y="859536"/>
                </a:lnTo>
                <a:lnTo>
                  <a:pt x="143255" y="859536"/>
                </a:lnTo>
                <a:lnTo>
                  <a:pt x="97974" y="852232"/>
                </a:lnTo>
                <a:lnTo>
                  <a:pt x="58649" y="831896"/>
                </a:lnTo>
                <a:lnTo>
                  <a:pt x="27639" y="800886"/>
                </a:lnTo>
                <a:lnTo>
                  <a:pt x="7303" y="761561"/>
                </a:lnTo>
                <a:lnTo>
                  <a:pt x="0" y="716280"/>
                </a:lnTo>
                <a:lnTo>
                  <a:pt x="0" y="14325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766697" y="4570603"/>
            <a:ext cx="1469390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Garamond"/>
                <a:cs typeface="Garamond"/>
              </a:rPr>
              <a:t>Meglévő</a:t>
            </a:r>
            <a:endParaRPr sz="1600">
              <a:latin typeface="Garamond"/>
              <a:cs typeface="Garamond"/>
            </a:endParaRPr>
          </a:p>
          <a:p>
            <a:pPr algn="ctr">
              <a:lnSpc>
                <a:spcPct val="100000"/>
              </a:lnSpc>
            </a:pPr>
            <a:r>
              <a:rPr sz="1600" spc="-5" dirty="0">
                <a:latin typeface="Garamond"/>
                <a:cs typeface="Garamond"/>
              </a:rPr>
              <a:t>ön</a:t>
            </a:r>
            <a:r>
              <a:rPr sz="1600" spc="5" dirty="0">
                <a:latin typeface="Garamond"/>
                <a:cs typeface="Garamond"/>
              </a:rPr>
              <a:t>t</a:t>
            </a:r>
            <a:r>
              <a:rPr sz="1600" spc="-5" dirty="0">
                <a:latin typeface="Garamond"/>
                <a:cs typeface="Garamond"/>
              </a:rPr>
              <a:t>ö</a:t>
            </a:r>
            <a:r>
              <a:rPr sz="1600" spc="5" dirty="0">
                <a:latin typeface="Garamond"/>
                <a:cs typeface="Garamond"/>
              </a:rPr>
              <a:t>z</a:t>
            </a:r>
            <a:r>
              <a:rPr sz="1600" spc="-5" dirty="0">
                <a:latin typeface="Garamond"/>
                <a:cs typeface="Garamond"/>
              </a:rPr>
              <a:t>őb</a:t>
            </a:r>
            <a:r>
              <a:rPr sz="1600" dirty="0">
                <a:latin typeface="Garamond"/>
                <a:cs typeface="Garamond"/>
              </a:rPr>
              <a:t>e</a:t>
            </a:r>
            <a:r>
              <a:rPr sz="1600" spc="-10" dirty="0">
                <a:latin typeface="Garamond"/>
                <a:cs typeface="Garamond"/>
              </a:rPr>
              <a:t>r</a:t>
            </a:r>
            <a:r>
              <a:rPr sz="1600" dirty="0">
                <a:latin typeface="Garamond"/>
                <a:cs typeface="Garamond"/>
              </a:rPr>
              <a:t>en</a:t>
            </a:r>
            <a:r>
              <a:rPr sz="1600" spc="10" dirty="0">
                <a:latin typeface="Garamond"/>
                <a:cs typeface="Garamond"/>
              </a:rPr>
              <a:t>d</a:t>
            </a:r>
            <a:r>
              <a:rPr sz="1600" dirty="0">
                <a:latin typeface="Garamond"/>
                <a:cs typeface="Garamond"/>
              </a:rPr>
              <a:t>e</a:t>
            </a:r>
            <a:r>
              <a:rPr sz="1600" spc="-15" dirty="0">
                <a:latin typeface="Garamond"/>
                <a:cs typeface="Garamond"/>
              </a:rPr>
              <a:t>z</a:t>
            </a:r>
            <a:r>
              <a:rPr sz="1600" dirty="0">
                <a:latin typeface="Garamond"/>
                <a:cs typeface="Garamond"/>
              </a:rPr>
              <a:t>és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494914" y="5252465"/>
            <a:ext cx="2491740" cy="744220"/>
          </a:xfrm>
          <a:custGeom>
            <a:avLst/>
            <a:gdLst/>
            <a:ahLst/>
            <a:cxnLst/>
            <a:rect l="l" t="t" r="r" b="b"/>
            <a:pathLst>
              <a:path w="2491740" h="744220">
                <a:moveTo>
                  <a:pt x="2264794" y="655779"/>
                </a:moveTo>
                <a:lnTo>
                  <a:pt x="2240915" y="744067"/>
                </a:lnTo>
                <a:lnTo>
                  <a:pt x="2491486" y="693318"/>
                </a:lnTo>
                <a:lnTo>
                  <a:pt x="2456023" y="661746"/>
                </a:lnTo>
                <a:lnTo>
                  <a:pt x="2286889" y="661746"/>
                </a:lnTo>
                <a:lnTo>
                  <a:pt x="2264794" y="655779"/>
                </a:lnTo>
                <a:close/>
              </a:path>
              <a:path w="2491740" h="744220">
                <a:moveTo>
                  <a:pt x="2276731" y="611646"/>
                </a:moveTo>
                <a:lnTo>
                  <a:pt x="2264794" y="655779"/>
                </a:lnTo>
                <a:lnTo>
                  <a:pt x="2286889" y="661746"/>
                </a:lnTo>
                <a:lnTo>
                  <a:pt x="2298827" y="617613"/>
                </a:lnTo>
                <a:lnTo>
                  <a:pt x="2276731" y="611646"/>
                </a:lnTo>
                <a:close/>
              </a:path>
              <a:path w="2491740" h="744220">
                <a:moveTo>
                  <a:pt x="2300605" y="523379"/>
                </a:moveTo>
                <a:lnTo>
                  <a:pt x="2276731" y="611646"/>
                </a:lnTo>
                <a:lnTo>
                  <a:pt x="2298827" y="617613"/>
                </a:lnTo>
                <a:lnTo>
                  <a:pt x="2286889" y="661746"/>
                </a:lnTo>
                <a:lnTo>
                  <a:pt x="2456023" y="661746"/>
                </a:lnTo>
                <a:lnTo>
                  <a:pt x="2300605" y="523379"/>
                </a:lnTo>
                <a:close/>
              </a:path>
              <a:path w="2491740" h="744220">
                <a:moveTo>
                  <a:pt x="11937" y="0"/>
                </a:moveTo>
                <a:lnTo>
                  <a:pt x="0" y="44196"/>
                </a:lnTo>
                <a:lnTo>
                  <a:pt x="2264794" y="655779"/>
                </a:lnTo>
                <a:lnTo>
                  <a:pt x="2276731" y="611646"/>
                </a:lnTo>
                <a:lnTo>
                  <a:pt x="11937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098035" y="4415028"/>
            <a:ext cx="1987550" cy="859790"/>
          </a:xfrm>
          <a:custGeom>
            <a:avLst/>
            <a:gdLst/>
            <a:ahLst/>
            <a:cxnLst/>
            <a:rect l="l" t="t" r="r" b="b"/>
            <a:pathLst>
              <a:path w="1987550" h="859789">
                <a:moveTo>
                  <a:pt x="1844039" y="0"/>
                </a:moveTo>
                <a:lnTo>
                  <a:pt x="143255" y="0"/>
                </a:lnTo>
                <a:lnTo>
                  <a:pt x="97974" y="7303"/>
                </a:lnTo>
                <a:lnTo>
                  <a:pt x="58649" y="27639"/>
                </a:lnTo>
                <a:lnTo>
                  <a:pt x="27639" y="58649"/>
                </a:lnTo>
                <a:lnTo>
                  <a:pt x="7303" y="97974"/>
                </a:lnTo>
                <a:lnTo>
                  <a:pt x="0" y="143256"/>
                </a:lnTo>
                <a:lnTo>
                  <a:pt x="0" y="716280"/>
                </a:lnTo>
                <a:lnTo>
                  <a:pt x="7303" y="761561"/>
                </a:lnTo>
                <a:lnTo>
                  <a:pt x="27639" y="800886"/>
                </a:lnTo>
                <a:lnTo>
                  <a:pt x="58649" y="831896"/>
                </a:lnTo>
                <a:lnTo>
                  <a:pt x="97974" y="852232"/>
                </a:lnTo>
                <a:lnTo>
                  <a:pt x="143255" y="859536"/>
                </a:lnTo>
                <a:lnTo>
                  <a:pt x="1844039" y="859536"/>
                </a:lnTo>
                <a:lnTo>
                  <a:pt x="1889321" y="852232"/>
                </a:lnTo>
                <a:lnTo>
                  <a:pt x="1928646" y="831896"/>
                </a:lnTo>
                <a:lnTo>
                  <a:pt x="1959656" y="800886"/>
                </a:lnTo>
                <a:lnTo>
                  <a:pt x="1979992" y="761561"/>
                </a:lnTo>
                <a:lnTo>
                  <a:pt x="1987296" y="716280"/>
                </a:lnTo>
                <a:lnTo>
                  <a:pt x="1987296" y="143256"/>
                </a:lnTo>
                <a:lnTo>
                  <a:pt x="1979992" y="97974"/>
                </a:lnTo>
                <a:lnTo>
                  <a:pt x="1959656" y="58649"/>
                </a:lnTo>
                <a:lnTo>
                  <a:pt x="1928646" y="27639"/>
                </a:lnTo>
                <a:lnTo>
                  <a:pt x="1889321" y="7303"/>
                </a:lnTo>
                <a:lnTo>
                  <a:pt x="1844039" y="0"/>
                </a:lnTo>
                <a:close/>
              </a:path>
            </a:pathLst>
          </a:custGeom>
          <a:solidFill>
            <a:srgbClr val="FDE8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098035" y="4415028"/>
            <a:ext cx="1987550" cy="859790"/>
          </a:xfrm>
          <a:custGeom>
            <a:avLst/>
            <a:gdLst/>
            <a:ahLst/>
            <a:cxnLst/>
            <a:rect l="l" t="t" r="r" b="b"/>
            <a:pathLst>
              <a:path w="1987550" h="859789">
                <a:moveTo>
                  <a:pt x="0" y="143256"/>
                </a:moveTo>
                <a:lnTo>
                  <a:pt x="7303" y="97974"/>
                </a:lnTo>
                <a:lnTo>
                  <a:pt x="27639" y="58649"/>
                </a:lnTo>
                <a:lnTo>
                  <a:pt x="58649" y="27639"/>
                </a:lnTo>
                <a:lnTo>
                  <a:pt x="97974" y="7303"/>
                </a:lnTo>
                <a:lnTo>
                  <a:pt x="143255" y="0"/>
                </a:lnTo>
                <a:lnTo>
                  <a:pt x="1844039" y="0"/>
                </a:lnTo>
                <a:lnTo>
                  <a:pt x="1889321" y="7303"/>
                </a:lnTo>
                <a:lnTo>
                  <a:pt x="1928646" y="27639"/>
                </a:lnTo>
                <a:lnTo>
                  <a:pt x="1959656" y="58649"/>
                </a:lnTo>
                <a:lnTo>
                  <a:pt x="1979992" y="97974"/>
                </a:lnTo>
                <a:lnTo>
                  <a:pt x="1987296" y="143256"/>
                </a:lnTo>
                <a:lnTo>
                  <a:pt x="1987296" y="716280"/>
                </a:lnTo>
                <a:lnTo>
                  <a:pt x="1979992" y="761561"/>
                </a:lnTo>
                <a:lnTo>
                  <a:pt x="1959656" y="800886"/>
                </a:lnTo>
                <a:lnTo>
                  <a:pt x="1928646" y="831896"/>
                </a:lnTo>
                <a:lnTo>
                  <a:pt x="1889321" y="852232"/>
                </a:lnTo>
                <a:lnTo>
                  <a:pt x="1844039" y="859536"/>
                </a:lnTo>
                <a:lnTo>
                  <a:pt x="143255" y="859536"/>
                </a:lnTo>
                <a:lnTo>
                  <a:pt x="97974" y="852232"/>
                </a:lnTo>
                <a:lnTo>
                  <a:pt x="58649" y="831896"/>
                </a:lnTo>
                <a:lnTo>
                  <a:pt x="27639" y="800886"/>
                </a:lnTo>
                <a:lnTo>
                  <a:pt x="7303" y="761561"/>
                </a:lnTo>
                <a:lnTo>
                  <a:pt x="0" y="716280"/>
                </a:lnTo>
                <a:lnTo>
                  <a:pt x="0" y="14325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4236846" y="4570603"/>
            <a:ext cx="1709420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Garamond"/>
                <a:cs typeface="Garamond"/>
              </a:rPr>
              <a:t>Új</a:t>
            </a:r>
            <a:r>
              <a:rPr sz="1600" spc="-75" dirty="0">
                <a:latin typeface="Garamond"/>
                <a:cs typeface="Garamond"/>
              </a:rPr>
              <a:t> </a:t>
            </a:r>
            <a:r>
              <a:rPr sz="1600" dirty="0">
                <a:latin typeface="Garamond"/>
                <a:cs typeface="Garamond"/>
              </a:rPr>
              <a:t>öntözőberendezés</a:t>
            </a:r>
            <a:endParaRPr sz="1600">
              <a:latin typeface="Garamond"/>
              <a:cs typeface="Garamond"/>
            </a:endParaRPr>
          </a:p>
          <a:p>
            <a:pPr algn="ctr">
              <a:lnSpc>
                <a:spcPct val="100000"/>
              </a:lnSpc>
            </a:pPr>
            <a:r>
              <a:rPr sz="1600" spc="5" dirty="0">
                <a:latin typeface="Garamond"/>
                <a:cs typeface="Garamond"/>
              </a:rPr>
              <a:t>tervezése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910073" y="5271008"/>
            <a:ext cx="226060" cy="675005"/>
          </a:xfrm>
          <a:custGeom>
            <a:avLst/>
            <a:gdLst/>
            <a:ahLst/>
            <a:cxnLst/>
            <a:rect l="l" t="t" r="r" b="b"/>
            <a:pathLst>
              <a:path w="226060" h="675004">
                <a:moveTo>
                  <a:pt x="0" y="431393"/>
                </a:moveTo>
                <a:lnTo>
                  <a:pt x="77977" y="674776"/>
                </a:lnTo>
                <a:lnTo>
                  <a:pt x="219820" y="474954"/>
                </a:lnTo>
                <a:lnTo>
                  <a:pt x="132079" y="474954"/>
                </a:lnTo>
                <a:lnTo>
                  <a:pt x="86867" y="467969"/>
                </a:lnTo>
                <a:lnTo>
                  <a:pt x="90363" y="445372"/>
                </a:lnTo>
                <a:lnTo>
                  <a:pt x="0" y="431393"/>
                </a:lnTo>
                <a:close/>
              </a:path>
              <a:path w="226060" h="675004">
                <a:moveTo>
                  <a:pt x="90363" y="445372"/>
                </a:moveTo>
                <a:lnTo>
                  <a:pt x="86867" y="467969"/>
                </a:lnTo>
                <a:lnTo>
                  <a:pt x="132079" y="474954"/>
                </a:lnTo>
                <a:lnTo>
                  <a:pt x="135575" y="452366"/>
                </a:lnTo>
                <a:lnTo>
                  <a:pt x="90363" y="445372"/>
                </a:lnTo>
                <a:close/>
              </a:path>
              <a:path w="226060" h="675004">
                <a:moveTo>
                  <a:pt x="135575" y="452366"/>
                </a:moveTo>
                <a:lnTo>
                  <a:pt x="132079" y="474954"/>
                </a:lnTo>
                <a:lnTo>
                  <a:pt x="219820" y="474954"/>
                </a:lnTo>
                <a:lnTo>
                  <a:pt x="225933" y="466343"/>
                </a:lnTo>
                <a:lnTo>
                  <a:pt x="135575" y="452366"/>
                </a:lnTo>
                <a:close/>
              </a:path>
              <a:path w="226060" h="675004">
                <a:moveTo>
                  <a:pt x="159258" y="0"/>
                </a:moveTo>
                <a:lnTo>
                  <a:pt x="90363" y="445372"/>
                </a:lnTo>
                <a:lnTo>
                  <a:pt x="135575" y="452366"/>
                </a:lnTo>
                <a:lnTo>
                  <a:pt x="204470" y="7111"/>
                </a:lnTo>
                <a:lnTo>
                  <a:pt x="159258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6751701" y="1165351"/>
            <a:ext cx="1425575" cy="6343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99415" marR="5080" indent="-387350">
              <a:lnSpc>
                <a:spcPct val="100000"/>
              </a:lnSpc>
              <a:spcBef>
                <a:spcPts val="90"/>
              </a:spcBef>
            </a:pPr>
            <a:r>
              <a:rPr sz="2000" b="1" dirty="0">
                <a:latin typeface="Garamond"/>
                <a:cs typeface="Garamond"/>
              </a:rPr>
              <a:t>„</a:t>
            </a:r>
            <a:r>
              <a:rPr sz="2000" b="1" spc="-10" dirty="0">
                <a:latin typeface="Garamond"/>
                <a:cs typeface="Garamond"/>
              </a:rPr>
              <a:t>Tám</a:t>
            </a:r>
            <a:r>
              <a:rPr sz="2000" b="1" spc="-35" dirty="0">
                <a:latin typeface="Garamond"/>
                <a:cs typeface="Garamond"/>
              </a:rPr>
              <a:t>o</a:t>
            </a:r>
            <a:r>
              <a:rPr sz="2000" b="1" spc="-5" dirty="0">
                <a:latin typeface="Garamond"/>
                <a:cs typeface="Garamond"/>
              </a:rPr>
              <a:t>g</a:t>
            </a:r>
            <a:r>
              <a:rPr sz="2000" b="1" dirty="0">
                <a:latin typeface="Garamond"/>
                <a:cs typeface="Garamond"/>
              </a:rPr>
              <a:t>a</a:t>
            </a:r>
            <a:r>
              <a:rPr sz="2000" b="1" spc="-5" dirty="0">
                <a:latin typeface="Garamond"/>
                <a:cs typeface="Garamond"/>
              </a:rPr>
              <a:t>t</a:t>
            </a:r>
            <a:r>
              <a:rPr sz="2000" b="1" dirty="0">
                <a:latin typeface="Garamond"/>
                <a:cs typeface="Garamond"/>
              </a:rPr>
              <a:t>ás</a:t>
            </a:r>
            <a:r>
              <a:rPr sz="2000" b="1" spc="-5" dirty="0">
                <a:latin typeface="Garamond"/>
                <a:cs typeface="Garamond"/>
              </a:rPr>
              <a:t>i  Pillér”</a:t>
            </a:r>
            <a:endParaRPr sz="2000">
              <a:latin typeface="Garamond"/>
              <a:cs typeface="Garamond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494532" y="2820923"/>
            <a:ext cx="1917700" cy="990600"/>
          </a:xfrm>
          <a:custGeom>
            <a:avLst/>
            <a:gdLst/>
            <a:ahLst/>
            <a:cxnLst/>
            <a:rect l="l" t="t" r="r" b="b"/>
            <a:pathLst>
              <a:path w="1917700" h="990600">
                <a:moveTo>
                  <a:pt x="1424558" y="0"/>
                </a:moveTo>
                <a:lnTo>
                  <a:pt x="492632" y="0"/>
                </a:lnTo>
                <a:lnTo>
                  <a:pt x="0" y="495300"/>
                </a:lnTo>
                <a:lnTo>
                  <a:pt x="492632" y="990600"/>
                </a:lnTo>
                <a:lnTo>
                  <a:pt x="1424558" y="990600"/>
                </a:lnTo>
                <a:lnTo>
                  <a:pt x="1917191" y="495300"/>
                </a:lnTo>
                <a:lnTo>
                  <a:pt x="1424558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494532" y="2820923"/>
            <a:ext cx="1917700" cy="990600"/>
          </a:xfrm>
          <a:custGeom>
            <a:avLst/>
            <a:gdLst/>
            <a:ahLst/>
            <a:cxnLst/>
            <a:rect l="l" t="t" r="r" b="b"/>
            <a:pathLst>
              <a:path w="1917700" h="990600">
                <a:moveTo>
                  <a:pt x="0" y="495300"/>
                </a:moveTo>
                <a:lnTo>
                  <a:pt x="492632" y="0"/>
                </a:lnTo>
                <a:lnTo>
                  <a:pt x="1424558" y="0"/>
                </a:lnTo>
                <a:lnTo>
                  <a:pt x="1917191" y="495300"/>
                </a:lnTo>
                <a:lnTo>
                  <a:pt x="1424558" y="990600"/>
                </a:lnTo>
                <a:lnTo>
                  <a:pt x="492632" y="990600"/>
                </a:lnTo>
                <a:lnTo>
                  <a:pt x="0" y="49530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3963415" y="2797555"/>
            <a:ext cx="978535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3700" marR="9525" indent="-37846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Garamond"/>
                <a:cs typeface="Garamond"/>
              </a:rPr>
              <a:t>V</a:t>
            </a:r>
            <a:r>
              <a:rPr sz="1600" spc="5" dirty="0">
                <a:latin typeface="Garamond"/>
                <a:cs typeface="Garamond"/>
              </a:rPr>
              <a:t>P</a:t>
            </a:r>
            <a:r>
              <a:rPr sz="1600" spc="-10" dirty="0">
                <a:latin typeface="Garamond"/>
                <a:cs typeface="Garamond"/>
              </a:rPr>
              <a:t>5</a:t>
            </a:r>
            <a:r>
              <a:rPr sz="1600" dirty="0">
                <a:latin typeface="Garamond"/>
                <a:cs typeface="Garamond"/>
              </a:rPr>
              <a:t>-</a:t>
            </a:r>
            <a:r>
              <a:rPr sz="1600" spc="-10" dirty="0">
                <a:latin typeface="Garamond"/>
                <a:cs typeface="Garamond"/>
              </a:rPr>
              <a:t>16</a:t>
            </a:r>
            <a:r>
              <a:rPr sz="1600" spc="5" dirty="0">
                <a:latin typeface="Garamond"/>
                <a:cs typeface="Garamond"/>
              </a:rPr>
              <a:t>.</a:t>
            </a:r>
            <a:r>
              <a:rPr sz="1600" spc="-10" dirty="0">
                <a:latin typeface="Garamond"/>
                <a:cs typeface="Garamond"/>
              </a:rPr>
              <a:t>5</a:t>
            </a:r>
            <a:r>
              <a:rPr sz="1600" spc="5" dirty="0">
                <a:latin typeface="Garamond"/>
                <a:cs typeface="Garamond"/>
              </a:rPr>
              <a:t>.</a:t>
            </a:r>
            <a:r>
              <a:rPr sz="1600" spc="-10" dirty="0">
                <a:latin typeface="Garamond"/>
                <a:cs typeface="Garamond"/>
              </a:rPr>
              <a:t>2</a:t>
            </a:r>
            <a:r>
              <a:rPr sz="1600" dirty="0">
                <a:latin typeface="Garamond"/>
                <a:cs typeface="Garamond"/>
              </a:rPr>
              <a:t>-  </a:t>
            </a:r>
            <a:r>
              <a:rPr sz="1600" spc="-10" dirty="0">
                <a:latin typeface="Garamond"/>
                <a:cs typeface="Garamond"/>
              </a:rPr>
              <a:t>20</a:t>
            </a:r>
            <a:endParaRPr sz="16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Garamond"/>
                <a:cs typeface="Garamond"/>
              </a:rPr>
              <a:t>K</a:t>
            </a:r>
            <a:r>
              <a:rPr sz="1600" spc="-5" dirty="0">
                <a:latin typeface="Garamond"/>
                <a:cs typeface="Garamond"/>
              </a:rPr>
              <a:t>ö</a:t>
            </a:r>
            <a:r>
              <a:rPr sz="1600" spc="5" dirty="0">
                <a:latin typeface="Garamond"/>
                <a:cs typeface="Garamond"/>
              </a:rPr>
              <a:t>z</a:t>
            </a:r>
            <a:r>
              <a:rPr sz="1600" spc="-5" dirty="0">
                <a:latin typeface="Garamond"/>
                <a:cs typeface="Garamond"/>
              </a:rPr>
              <a:t>ö</a:t>
            </a:r>
            <a:r>
              <a:rPr sz="1600" spc="-15" dirty="0">
                <a:latin typeface="Garamond"/>
                <a:cs typeface="Garamond"/>
              </a:rPr>
              <a:t>ss</a:t>
            </a:r>
            <a:r>
              <a:rPr sz="1600" dirty="0">
                <a:latin typeface="Garamond"/>
                <a:cs typeface="Garamond"/>
              </a:rPr>
              <a:t>é</a:t>
            </a:r>
            <a:r>
              <a:rPr sz="1600" spc="20" dirty="0">
                <a:latin typeface="Garamond"/>
                <a:cs typeface="Garamond"/>
              </a:rPr>
              <a:t>g</a:t>
            </a:r>
            <a:r>
              <a:rPr sz="1600" dirty="0">
                <a:latin typeface="Garamond"/>
                <a:cs typeface="Garamond"/>
              </a:rPr>
              <a:t>ek</a:t>
            </a:r>
            <a:endParaRPr sz="1600">
              <a:latin typeface="Garamond"/>
              <a:cs typeface="Garamond"/>
            </a:endParaRPr>
          </a:p>
          <a:p>
            <a:pPr marL="48895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Garamond"/>
                <a:cs typeface="Garamond"/>
              </a:rPr>
              <a:t>támogatása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280403" y="4466844"/>
            <a:ext cx="1984375" cy="859790"/>
          </a:xfrm>
          <a:custGeom>
            <a:avLst/>
            <a:gdLst/>
            <a:ahLst/>
            <a:cxnLst/>
            <a:rect l="l" t="t" r="r" b="b"/>
            <a:pathLst>
              <a:path w="1984375" h="859789">
                <a:moveTo>
                  <a:pt x="1840992" y="0"/>
                </a:moveTo>
                <a:lnTo>
                  <a:pt x="143256" y="0"/>
                </a:lnTo>
                <a:lnTo>
                  <a:pt x="97974" y="7303"/>
                </a:lnTo>
                <a:lnTo>
                  <a:pt x="58649" y="27639"/>
                </a:lnTo>
                <a:lnTo>
                  <a:pt x="27639" y="58649"/>
                </a:lnTo>
                <a:lnTo>
                  <a:pt x="7303" y="97974"/>
                </a:lnTo>
                <a:lnTo>
                  <a:pt x="0" y="143255"/>
                </a:lnTo>
                <a:lnTo>
                  <a:pt x="0" y="716279"/>
                </a:lnTo>
                <a:lnTo>
                  <a:pt x="7303" y="761561"/>
                </a:lnTo>
                <a:lnTo>
                  <a:pt x="27639" y="800886"/>
                </a:lnTo>
                <a:lnTo>
                  <a:pt x="58649" y="831896"/>
                </a:lnTo>
                <a:lnTo>
                  <a:pt x="97974" y="852232"/>
                </a:lnTo>
                <a:lnTo>
                  <a:pt x="143256" y="859535"/>
                </a:lnTo>
                <a:lnTo>
                  <a:pt x="1840992" y="859535"/>
                </a:lnTo>
                <a:lnTo>
                  <a:pt x="1886273" y="852232"/>
                </a:lnTo>
                <a:lnTo>
                  <a:pt x="1925598" y="831896"/>
                </a:lnTo>
                <a:lnTo>
                  <a:pt x="1956608" y="800886"/>
                </a:lnTo>
                <a:lnTo>
                  <a:pt x="1976944" y="761561"/>
                </a:lnTo>
                <a:lnTo>
                  <a:pt x="1984248" y="716279"/>
                </a:lnTo>
                <a:lnTo>
                  <a:pt x="1984248" y="143255"/>
                </a:lnTo>
                <a:lnTo>
                  <a:pt x="1976944" y="97974"/>
                </a:lnTo>
                <a:lnTo>
                  <a:pt x="1956608" y="58649"/>
                </a:lnTo>
                <a:lnTo>
                  <a:pt x="1925598" y="27639"/>
                </a:lnTo>
                <a:lnTo>
                  <a:pt x="1886273" y="7303"/>
                </a:lnTo>
                <a:lnTo>
                  <a:pt x="1840992" y="0"/>
                </a:lnTo>
                <a:close/>
              </a:path>
            </a:pathLst>
          </a:custGeom>
          <a:solidFill>
            <a:srgbClr val="FDE8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280403" y="4466844"/>
            <a:ext cx="1984375" cy="859790"/>
          </a:xfrm>
          <a:custGeom>
            <a:avLst/>
            <a:gdLst/>
            <a:ahLst/>
            <a:cxnLst/>
            <a:rect l="l" t="t" r="r" b="b"/>
            <a:pathLst>
              <a:path w="1984375" h="859789">
                <a:moveTo>
                  <a:pt x="0" y="143255"/>
                </a:moveTo>
                <a:lnTo>
                  <a:pt x="7303" y="97974"/>
                </a:lnTo>
                <a:lnTo>
                  <a:pt x="27639" y="58649"/>
                </a:lnTo>
                <a:lnTo>
                  <a:pt x="58649" y="27639"/>
                </a:lnTo>
                <a:lnTo>
                  <a:pt x="97974" y="7303"/>
                </a:lnTo>
                <a:lnTo>
                  <a:pt x="143256" y="0"/>
                </a:lnTo>
                <a:lnTo>
                  <a:pt x="1840992" y="0"/>
                </a:lnTo>
                <a:lnTo>
                  <a:pt x="1886273" y="7303"/>
                </a:lnTo>
                <a:lnTo>
                  <a:pt x="1925598" y="27639"/>
                </a:lnTo>
                <a:lnTo>
                  <a:pt x="1956608" y="58649"/>
                </a:lnTo>
                <a:lnTo>
                  <a:pt x="1976944" y="97974"/>
                </a:lnTo>
                <a:lnTo>
                  <a:pt x="1984248" y="143255"/>
                </a:lnTo>
                <a:lnTo>
                  <a:pt x="1984248" y="716279"/>
                </a:lnTo>
                <a:lnTo>
                  <a:pt x="1976944" y="761561"/>
                </a:lnTo>
                <a:lnTo>
                  <a:pt x="1956608" y="800886"/>
                </a:lnTo>
                <a:lnTo>
                  <a:pt x="1925598" y="831896"/>
                </a:lnTo>
                <a:lnTo>
                  <a:pt x="1886273" y="852232"/>
                </a:lnTo>
                <a:lnTo>
                  <a:pt x="1840992" y="859535"/>
                </a:lnTo>
                <a:lnTo>
                  <a:pt x="143256" y="859535"/>
                </a:lnTo>
                <a:lnTo>
                  <a:pt x="97974" y="852232"/>
                </a:lnTo>
                <a:lnTo>
                  <a:pt x="58649" y="831896"/>
                </a:lnTo>
                <a:lnTo>
                  <a:pt x="27639" y="800886"/>
                </a:lnTo>
                <a:lnTo>
                  <a:pt x="7303" y="761561"/>
                </a:lnTo>
                <a:lnTo>
                  <a:pt x="0" y="716279"/>
                </a:lnTo>
                <a:lnTo>
                  <a:pt x="0" y="14325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419469" y="4622368"/>
            <a:ext cx="1709420" cy="5149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1600" spc="-5" dirty="0">
                <a:latin typeface="Garamond"/>
                <a:cs typeface="Garamond"/>
              </a:rPr>
              <a:t>Új</a:t>
            </a:r>
            <a:r>
              <a:rPr sz="1600" spc="-75" dirty="0">
                <a:latin typeface="Garamond"/>
                <a:cs typeface="Garamond"/>
              </a:rPr>
              <a:t> </a:t>
            </a:r>
            <a:r>
              <a:rPr sz="1600" dirty="0">
                <a:latin typeface="Garamond"/>
                <a:cs typeface="Garamond"/>
              </a:rPr>
              <a:t>öntözőberendezés</a:t>
            </a:r>
            <a:endParaRPr sz="1600">
              <a:latin typeface="Garamond"/>
              <a:cs typeface="Garamond"/>
            </a:endParaRPr>
          </a:p>
          <a:p>
            <a:pPr algn="ctr">
              <a:lnSpc>
                <a:spcPct val="100000"/>
              </a:lnSpc>
            </a:pPr>
            <a:r>
              <a:rPr sz="1600" spc="-5" dirty="0">
                <a:latin typeface="Garamond"/>
                <a:cs typeface="Garamond"/>
              </a:rPr>
              <a:t>megvalósítása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500883" y="3790188"/>
            <a:ext cx="1547495" cy="648335"/>
          </a:xfrm>
          <a:custGeom>
            <a:avLst/>
            <a:gdLst/>
            <a:ahLst/>
            <a:cxnLst/>
            <a:rect l="l" t="t" r="r" b="b"/>
            <a:pathLst>
              <a:path w="1547495" h="648335">
                <a:moveTo>
                  <a:pt x="171069" y="435482"/>
                </a:moveTo>
                <a:lnTo>
                  <a:pt x="0" y="625348"/>
                </a:lnTo>
                <a:lnTo>
                  <a:pt x="254508" y="648207"/>
                </a:lnTo>
                <a:lnTo>
                  <a:pt x="224420" y="571500"/>
                </a:lnTo>
                <a:lnTo>
                  <a:pt x="199898" y="571500"/>
                </a:lnTo>
                <a:lnTo>
                  <a:pt x="183134" y="528955"/>
                </a:lnTo>
                <a:lnTo>
                  <a:pt x="204449" y="520585"/>
                </a:lnTo>
                <a:lnTo>
                  <a:pt x="171069" y="435482"/>
                </a:lnTo>
                <a:close/>
              </a:path>
              <a:path w="1547495" h="648335">
                <a:moveTo>
                  <a:pt x="204449" y="520585"/>
                </a:moveTo>
                <a:lnTo>
                  <a:pt x="183134" y="528955"/>
                </a:lnTo>
                <a:lnTo>
                  <a:pt x="199898" y="571500"/>
                </a:lnTo>
                <a:lnTo>
                  <a:pt x="221148" y="563157"/>
                </a:lnTo>
                <a:lnTo>
                  <a:pt x="204449" y="520585"/>
                </a:lnTo>
                <a:close/>
              </a:path>
              <a:path w="1547495" h="648335">
                <a:moveTo>
                  <a:pt x="221148" y="563157"/>
                </a:moveTo>
                <a:lnTo>
                  <a:pt x="199898" y="571500"/>
                </a:lnTo>
                <a:lnTo>
                  <a:pt x="224420" y="571500"/>
                </a:lnTo>
                <a:lnTo>
                  <a:pt x="221148" y="563157"/>
                </a:lnTo>
                <a:close/>
              </a:path>
              <a:path w="1547495" h="648335">
                <a:moveTo>
                  <a:pt x="1530350" y="0"/>
                </a:moveTo>
                <a:lnTo>
                  <a:pt x="204449" y="520585"/>
                </a:lnTo>
                <a:lnTo>
                  <a:pt x="221148" y="563157"/>
                </a:lnTo>
                <a:lnTo>
                  <a:pt x="1546987" y="42672"/>
                </a:lnTo>
                <a:lnTo>
                  <a:pt x="1530350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004939" y="3947795"/>
            <a:ext cx="521334" cy="520065"/>
          </a:xfrm>
          <a:custGeom>
            <a:avLst/>
            <a:gdLst/>
            <a:ahLst/>
            <a:cxnLst/>
            <a:rect l="l" t="t" r="r" b="b"/>
            <a:pathLst>
              <a:path w="521334" h="520064">
                <a:moveTo>
                  <a:pt x="343372" y="374660"/>
                </a:moveTo>
                <a:lnTo>
                  <a:pt x="278764" y="439419"/>
                </a:lnTo>
                <a:lnTo>
                  <a:pt x="521334" y="519937"/>
                </a:lnTo>
                <a:lnTo>
                  <a:pt x="478078" y="390778"/>
                </a:lnTo>
                <a:lnTo>
                  <a:pt x="359536" y="390778"/>
                </a:lnTo>
                <a:lnTo>
                  <a:pt x="343372" y="374660"/>
                </a:lnTo>
                <a:close/>
              </a:path>
              <a:path w="521334" h="520064">
                <a:moveTo>
                  <a:pt x="375592" y="342364"/>
                </a:moveTo>
                <a:lnTo>
                  <a:pt x="343372" y="374660"/>
                </a:lnTo>
                <a:lnTo>
                  <a:pt x="359536" y="390778"/>
                </a:lnTo>
                <a:lnTo>
                  <a:pt x="391794" y="358520"/>
                </a:lnTo>
                <a:lnTo>
                  <a:pt x="375592" y="342364"/>
                </a:lnTo>
                <a:close/>
              </a:path>
              <a:path w="521334" h="520064">
                <a:moveTo>
                  <a:pt x="440181" y="277621"/>
                </a:moveTo>
                <a:lnTo>
                  <a:pt x="375592" y="342364"/>
                </a:lnTo>
                <a:lnTo>
                  <a:pt x="391794" y="358520"/>
                </a:lnTo>
                <a:lnTo>
                  <a:pt x="359536" y="390778"/>
                </a:lnTo>
                <a:lnTo>
                  <a:pt x="478078" y="390778"/>
                </a:lnTo>
                <a:lnTo>
                  <a:pt x="440181" y="277621"/>
                </a:lnTo>
                <a:close/>
              </a:path>
              <a:path w="521334" h="520064">
                <a:moveTo>
                  <a:pt x="32257" y="0"/>
                </a:moveTo>
                <a:lnTo>
                  <a:pt x="0" y="32257"/>
                </a:lnTo>
                <a:lnTo>
                  <a:pt x="343372" y="374660"/>
                </a:lnTo>
                <a:lnTo>
                  <a:pt x="375592" y="342364"/>
                </a:lnTo>
                <a:lnTo>
                  <a:pt x="32257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0" y="1853183"/>
            <a:ext cx="8382000" cy="4154804"/>
          </a:xfrm>
          <a:custGeom>
            <a:avLst/>
            <a:gdLst/>
            <a:ahLst/>
            <a:cxnLst/>
            <a:rect l="l" t="t" r="r" b="b"/>
            <a:pathLst>
              <a:path w="8382000" h="4154804">
                <a:moveTo>
                  <a:pt x="0" y="4154424"/>
                </a:moveTo>
                <a:lnTo>
                  <a:pt x="8382000" y="4154424"/>
                </a:lnTo>
                <a:lnTo>
                  <a:pt x="8382000" y="0"/>
                </a:lnTo>
                <a:lnTo>
                  <a:pt x="0" y="0"/>
                </a:lnTo>
                <a:lnTo>
                  <a:pt x="0" y="4154424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60044" y="1882520"/>
            <a:ext cx="8221980" cy="371665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u="heavy" spc="7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Tartalmi</a:t>
            </a:r>
            <a:r>
              <a:rPr sz="2200" u="heavy" spc="18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200" u="heavy" spc="8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követelmények</a:t>
            </a:r>
            <a:r>
              <a:rPr sz="2200" spc="80" dirty="0">
                <a:latin typeface="Garamond"/>
                <a:cs typeface="Garamond"/>
              </a:rPr>
              <a:t>:</a:t>
            </a:r>
            <a:endParaRPr sz="2200">
              <a:latin typeface="Garamond"/>
              <a:cs typeface="Garamond"/>
            </a:endParaRPr>
          </a:p>
          <a:p>
            <a:pPr marL="469900" indent="-457200">
              <a:lnSpc>
                <a:spcPct val="100000"/>
              </a:lnSpc>
              <a:buFont typeface="Wingdings"/>
              <a:buChar char=""/>
              <a:tabLst>
                <a:tab pos="469265" algn="l"/>
                <a:tab pos="469900" algn="l"/>
                <a:tab pos="2021839" algn="l"/>
                <a:tab pos="3314065" algn="l"/>
                <a:tab pos="4881245" algn="l"/>
                <a:tab pos="5464175" algn="l"/>
                <a:tab pos="6927215" algn="l"/>
                <a:tab pos="7967345" algn="l"/>
              </a:tabLst>
            </a:pPr>
            <a:r>
              <a:rPr sz="2200" b="1" spc="85" dirty="0">
                <a:latin typeface="Garamond"/>
                <a:cs typeface="Garamond"/>
              </a:rPr>
              <a:t>Á</a:t>
            </a:r>
            <a:r>
              <a:rPr sz="2200" b="1" spc="90" dirty="0">
                <a:latin typeface="Garamond"/>
                <a:cs typeface="Garamond"/>
              </a:rPr>
              <a:t>l</a:t>
            </a:r>
            <a:r>
              <a:rPr sz="2200" b="1" spc="95" dirty="0">
                <a:latin typeface="Garamond"/>
                <a:cs typeface="Garamond"/>
              </a:rPr>
              <a:t>t</a:t>
            </a:r>
            <a:r>
              <a:rPr sz="2200" b="1" spc="90" dirty="0">
                <a:latin typeface="Garamond"/>
                <a:cs typeface="Garamond"/>
              </a:rPr>
              <a:t>alá</a:t>
            </a:r>
            <a:r>
              <a:rPr sz="2200" b="1" spc="100" dirty="0">
                <a:latin typeface="Garamond"/>
                <a:cs typeface="Garamond"/>
              </a:rPr>
              <a:t>no</a:t>
            </a:r>
            <a:r>
              <a:rPr sz="2200" b="1" dirty="0">
                <a:latin typeface="Garamond"/>
                <a:cs typeface="Garamond"/>
              </a:rPr>
              <a:t>s	</a:t>
            </a:r>
            <a:r>
              <a:rPr sz="2200" b="1" spc="95" dirty="0">
                <a:latin typeface="Garamond"/>
                <a:cs typeface="Garamond"/>
              </a:rPr>
              <a:t>a</a:t>
            </a:r>
            <a:r>
              <a:rPr sz="2200" b="1" spc="100" dirty="0">
                <a:latin typeface="Garamond"/>
                <a:cs typeface="Garamond"/>
              </a:rPr>
              <a:t>d</a:t>
            </a:r>
            <a:r>
              <a:rPr sz="2200" b="1" spc="95" dirty="0">
                <a:latin typeface="Garamond"/>
                <a:cs typeface="Garamond"/>
              </a:rPr>
              <a:t>ato</a:t>
            </a:r>
            <a:r>
              <a:rPr sz="2200" b="1" spc="114" dirty="0">
                <a:latin typeface="Garamond"/>
                <a:cs typeface="Garamond"/>
              </a:rPr>
              <a:t>k</a:t>
            </a:r>
            <a:r>
              <a:rPr sz="2200" dirty="0">
                <a:latin typeface="Garamond"/>
                <a:cs typeface="Garamond"/>
              </a:rPr>
              <a:t>:	</a:t>
            </a:r>
            <a:r>
              <a:rPr sz="2200" spc="85" dirty="0">
                <a:latin typeface="Garamond"/>
                <a:cs typeface="Garamond"/>
              </a:rPr>
              <a:t>k</a:t>
            </a:r>
            <a:r>
              <a:rPr sz="2200" spc="105" dirty="0">
                <a:latin typeface="Garamond"/>
                <a:cs typeface="Garamond"/>
              </a:rPr>
              <a:t>é</a:t>
            </a:r>
            <a:r>
              <a:rPr sz="2200" spc="100" dirty="0">
                <a:latin typeface="Garamond"/>
                <a:cs typeface="Garamond"/>
              </a:rPr>
              <a:t>r</a:t>
            </a:r>
            <a:r>
              <a:rPr sz="2200" spc="85" dirty="0">
                <a:latin typeface="Garamond"/>
                <a:cs typeface="Garamond"/>
              </a:rPr>
              <a:t>e</a:t>
            </a:r>
            <a:r>
              <a:rPr sz="2200" spc="90" dirty="0">
                <a:latin typeface="Garamond"/>
                <a:cs typeface="Garamond"/>
              </a:rPr>
              <a:t>l</a:t>
            </a:r>
            <a:r>
              <a:rPr sz="2200" spc="100" dirty="0">
                <a:latin typeface="Garamond"/>
                <a:cs typeface="Garamond"/>
              </a:rPr>
              <a:t>m</a:t>
            </a:r>
            <a:r>
              <a:rPr sz="2200" spc="85" dirty="0">
                <a:latin typeface="Garamond"/>
                <a:cs typeface="Garamond"/>
              </a:rPr>
              <a:t>ez</a:t>
            </a:r>
            <a:r>
              <a:rPr sz="2200" spc="5" dirty="0">
                <a:latin typeface="Garamond"/>
                <a:cs typeface="Garamond"/>
              </a:rPr>
              <a:t>ő</a:t>
            </a:r>
            <a:r>
              <a:rPr sz="2200" dirty="0">
                <a:latin typeface="Garamond"/>
                <a:cs typeface="Garamond"/>
              </a:rPr>
              <a:t>	</a:t>
            </a:r>
            <a:r>
              <a:rPr sz="2200" spc="85" dirty="0">
                <a:latin typeface="Garamond"/>
                <a:cs typeface="Garamond"/>
              </a:rPr>
              <a:t>é</a:t>
            </a:r>
            <a:r>
              <a:rPr sz="2200" dirty="0">
                <a:latin typeface="Garamond"/>
                <a:cs typeface="Garamond"/>
              </a:rPr>
              <a:t>s	</a:t>
            </a:r>
            <a:r>
              <a:rPr sz="2200" spc="85" dirty="0">
                <a:latin typeface="Garamond"/>
                <a:cs typeface="Garamond"/>
              </a:rPr>
              <a:t>ké</a:t>
            </a:r>
            <a:r>
              <a:rPr sz="2200" spc="95" dirty="0">
                <a:latin typeface="Garamond"/>
                <a:cs typeface="Garamond"/>
              </a:rPr>
              <a:t>p</a:t>
            </a:r>
            <a:r>
              <a:rPr sz="2200" spc="85" dirty="0">
                <a:latin typeface="Garamond"/>
                <a:cs typeface="Garamond"/>
              </a:rPr>
              <a:t>v</a:t>
            </a:r>
            <a:r>
              <a:rPr sz="2200" spc="90" dirty="0">
                <a:latin typeface="Garamond"/>
                <a:cs typeface="Garamond"/>
              </a:rPr>
              <a:t>i</a:t>
            </a:r>
            <a:r>
              <a:rPr sz="2200" spc="100" dirty="0">
                <a:latin typeface="Garamond"/>
                <a:cs typeface="Garamond"/>
              </a:rPr>
              <a:t>s</a:t>
            </a:r>
            <a:r>
              <a:rPr sz="2200" spc="85" dirty="0">
                <a:latin typeface="Garamond"/>
                <a:cs typeface="Garamond"/>
              </a:rPr>
              <a:t>e</a:t>
            </a:r>
            <a:r>
              <a:rPr sz="2200" spc="90" dirty="0">
                <a:latin typeface="Garamond"/>
                <a:cs typeface="Garamond"/>
              </a:rPr>
              <a:t>l</a:t>
            </a:r>
            <a:r>
              <a:rPr sz="2200" spc="5" dirty="0">
                <a:latin typeface="Garamond"/>
                <a:cs typeface="Garamond"/>
              </a:rPr>
              <a:t>ő</a:t>
            </a:r>
            <a:r>
              <a:rPr sz="2200" dirty="0">
                <a:latin typeface="Garamond"/>
                <a:cs typeface="Garamond"/>
              </a:rPr>
              <a:t>	</a:t>
            </a:r>
            <a:r>
              <a:rPr sz="2200" spc="85" dirty="0">
                <a:latin typeface="Garamond"/>
                <a:cs typeface="Garamond"/>
              </a:rPr>
              <a:t>a</a:t>
            </a:r>
            <a:r>
              <a:rPr sz="2200" spc="100" dirty="0">
                <a:latin typeface="Garamond"/>
                <a:cs typeface="Garamond"/>
              </a:rPr>
              <a:t>d</a:t>
            </a:r>
            <a:r>
              <a:rPr sz="2200" spc="85" dirty="0">
                <a:latin typeface="Garamond"/>
                <a:cs typeface="Garamond"/>
              </a:rPr>
              <a:t>a</a:t>
            </a:r>
            <a:r>
              <a:rPr sz="2200" spc="120" dirty="0">
                <a:latin typeface="Garamond"/>
                <a:cs typeface="Garamond"/>
              </a:rPr>
              <a:t>t</a:t>
            </a:r>
            <a:r>
              <a:rPr sz="2200" spc="85" dirty="0">
                <a:latin typeface="Garamond"/>
                <a:cs typeface="Garamond"/>
              </a:rPr>
              <a:t>a</a:t>
            </a:r>
            <a:r>
              <a:rPr sz="2200" dirty="0">
                <a:latin typeface="Garamond"/>
                <a:cs typeface="Garamond"/>
              </a:rPr>
              <a:t>i	</a:t>
            </a:r>
            <a:r>
              <a:rPr sz="2200" spc="85" dirty="0">
                <a:latin typeface="Garamond"/>
                <a:cs typeface="Garamond"/>
              </a:rPr>
              <a:t>és</a:t>
            </a:r>
            <a:endParaRPr sz="2200">
              <a:latin typeface="Garamond"/>
              <a:cs typeface="Garamond"/>
            </a:endParaRPr>
          </a:p>
          <a:p>
            <a:pPr marL="469900">
              <a:lnSpc>
                <a:spcPct val="100000"/>
              </a:lnSpc>
              <a:spcBef>
                <a:spcPts val="5"/>
              </a:spcBef>
            </a:pPr>
            <a:r>
              <a:rPr sz="2200" spc="85" dirty="0">
                <a:latin typeface="Garamond"/>
                <a:cs typeface="Garamond"/>
              </a:rPr>
              <a:t>elérhetőségei, </a:t>
            </a:r>
            <a:r>
              <a:rPr sz="2200" spc="80" dirty="0">
                <a:latin typeface="Garamond"/>
                <a:cs typeface="Garamond"/>
              </a:rPr>
              <a:t>öntözési közösségben </a:t>
            </a:r>
            <a:r>
              <a:rPr sz="2200" spc="75" dirty="0">
                <a:latin typeface="Garamond"/>
                <a:cs typeface="Garamond"/>
              </a:rPr>
              <a:t>részt </a:t>
            </a:r>
            <a:r>
              <a:rPr sz="2200" spc="55" dirty="0">
                <a:latin typeface="Garamond"/>
                <a:cs typeface="Garamond"/>
              </a:rPr>
              <a:t>vevő</a:t>
            </a:r>
            <a:r>
              <a:rPr sz="2200" spc="215" dirty="0">
                <a:latin typeface="Garamond"/>
                <a:cs typeface="Garamond"/>
              </a:rPr>
              <a:t> </a:t>
            </a:r>
            <a:r>
              <a:rPr sz="2200" spc="85" dirty="0">
                <a:latin typeface="Garamond"/>
                <a:cs typeface="Garamond"/>
              </a:rPr>
              <a:t>gazdálkodók</a:t>
            </a:r>
            <a:endParaRPr sz="22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buFont typeface="Wingdings"/>
              <a:buChar char=""/>
              <a:tabLst>
                <a:tab pos="356870" algn="l"/>
                <a:tab pos="357505" algn="l"/>
              </a:tabLst>
            </a:pPr>
            <a:r>
              <a:rPr sz="2200" b="1" spc="65" dirty="0">
                <a:latin typeface="Garamond"/>
                <a:cs typeface="Garamond"/>
              </a:rPr>
              <a:t>Területi</a:t>
            </a:r>
            <a:r>
              <a:rPr sz="2200" b="1" spc="210" dirty="0">
                <a:latin typeface="Garamond"/>
                <a:cs typeface="Garamond"/>
              </a:rPr>
              <a:t> </a:t>
            </a:r>
            <a:r>
              <a:rPr sz="2200" b="1" spc="85" dirty="0">
                <a:latin typeface="Garamond"/>
                <a:cs typeface="Garamond"/>
              </a:rPr>
              <a:t>adatok</a:t>
            </a:r>
            <a:r>
              <a:rPr sz="2200" spc="85" dirty="0">
                <a:latin typeface="Garamond"/>
                <a:cs typeface="Garamond"/>
              </a:rPr>
              <a:t>:</a:t>
            </a:r>
            <a:endParaRPr sz="2200">
              <a:latin typeface="Garamond"/>
              <a:cs typeface="Garamond"/>
            </a:endParaRPr>
          </a:p>
          <a:p>
            <a:pPr marL="814069" lvl="1" indent="-344805">
              <a:lnSpc>
                <a:spcPct val="100000"/>
              </a:lnSpc>
              <a:buFont typeface="Arial"/>
              <a:buChar char="•"/>
              <a:tabLst>
                <a:tab pos="814069" algn="l"/>
                <a:tab pos="814705" algn="l"/>
              </a:tabLst>
            </a:pPr>
            <a:r>
              <a:rPr sz="2200" u="heavy" spc="8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Öntözni </a:t>
            </a:r>
            <a:r>
              <a:rPr sz="2200" u="heavy" spc="7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kívánt </a:t>
            </a:r>
            <a:r>
              <a:rPr sz="2200" u="heavy" spc="9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terület </a:t>
            </a:r>
            <a:r>
              <a:rPr sz="2200" u="heavy" spc="8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pontos</a:t>
            </a:r>
            <a:r>
              <a:rPr sz="2200" u="heavy" spc="57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200" u="heavy" spc="8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megjelölése</a:t>
            </a:r>
            <a:r>
              <a:rPr sz="2200" spc="85" dirty="0">
                <a:latin typeface="Garamond"/>
                <a:cs typeface="Garamond"/>
              </a:rPr>
              <a:t>:</a:t>
            </a:r>
            <a:endParaRPr sz="2200">
              <a:latin typeface="Garamond"/>
              <a:cs typeface="Garamond"/>
            </a:endParaRPr>
          </a:p>
          <a:p>
            <a:pPr marL="814069">
              <a:lnSpc>
                <a:spcPct val="100000"/>
              </a:lnSpc>
            </a:pPr>
            <a:r>
              <a:rPr sz="2200" spc="85" dirty="0">
                <a:latin typeface="Garamond"/>
                <a:cs typeface="Garamond"/>
              </a:rPr>
              <a:t>érintett </a:t>
            </a:r>
            <a:r>
              <a:rPr sz="2200" spc="80" dirty="0">
                <a:latin typeface="Garamond"/>
                <a:cs typeface="Garamond"/>
              </a:rPr>
              <a:t>összes </a:t>
            </a:r>
            <a:r>
              <a:rPr sz="2200" spc="90" dirty="0">
                <a:latin typeface="Garamond"/>
                <a:cs typeface="Garamond"/>
              </a:rPr>
              <a:t>terület, terület </a:t>
            </a:r>
            <a:r>
              <a:rPr sz="2200" spc="80" dirty="0">
                <a:latin typeface="Garamond"/>
                <a:cs typeface="Garamond"/>
              </a:rPr>
              <a:t>elhelyezkedése,</a:t>
            </a:r>
            <a:r>
              <a:rPr sz="2200" spc="650" dirty="0">
                <a:latin typeface="Garamond"/>
                <a:cs typeface="Garamond"/>
              </a:rPr>
              <a:t> </a:t>
            </a:r>
            <a:r>
              <a:rPr sz="2200" spc="90" dirty="0">
                <a:latin typeface="Garamond"/>
                <a:cs typeface="Garamond"/>
              </a:rPr>
              <a:t>együttműködés</a:t>
            </a:r>
            <a:endParaRPr sz="2200">
              <a:latin typeface="Garamond"/>
              <a:cs typeface="Garamond"/>
            </a:endParaRPr>
          </a:p>
          <a:p>
            <a:pPr marL="814069">
              <a:lnSpc>
                <a:spcPct val="100000"/>
              </a:lnSpc>
              <a:spcBef>
                <a:spcPts val="5"/>
              </a:spcBef>
            </a:pPr>
            <a:r>
              <a:rPr sz="2200" spc="75" dirty="0">
                <a:latin typeface="Garamond"/>
                <a:cs typeface="Garamond"/>
              </a:rPr>
              <a:t>célja, </a:t>
            </a:r>
            <a:r>
              <a:rPr sz="2200" spc="80" dirty="0">
                <a:latin typeface="Garamond"/>
                <a:cs typeface="Garamond"/>
              </a:rPr>
              <a:t>megvalósítás</a:t>
            </a:r>
            <a:r>
              <a:rPr sz="2200" spc="380" dirty="0">
                <a:latin typeface="Garamond"/>
                <a:cs typeface="Garamond"/>
              </a:rPr>
              <a:t> </a:t>
            </a:r>
            <a:r>
              <a:rPr sz="2200" spc="90" dirty="0">
                <a:latin typeface="Garamond"/>
                <a:cs typeface="Garamond"/>
              </a:rPr>
              <a:t>időtartama</a:t>
            </a:r>
            <a:endParaRPr sz="2200">
              <a:latin typeface="Garamond"/>
              <a:cs typeface="Garamond"/>
            </a:endParaRPr>
          </a:p>
          <a:p>
            <a:pPr marL="814069" lvl="1" indent="-344805">
              <a:lnSpc>
                <a:spcPct val="100000"/>
              </a:lnSpc>
              <a:buFont typeface="Arial"/>
              <a:buChar char="•"/>
              <a:tabLst>
                <a:tab pos="814069" algn="l"/>
                <a:tab pos="814705" algn="l"/>
              </a:tabLst>
            </a:pPr>
            <a:r>
              <a:rPr sz="2200" u="heavy" spc="8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Öntözni </a:t>
            </a:r>
            <a:r>
              <a:rPr sz="2200" u="heavy" spc="8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kívánt </a:t>
            </a:r>
            <a:r>
              <a:rPr sz="2200" u="heavy" spc="9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terület</a:t>
            </a:r>
            <a:r>
              <a:rPr sz="2200" u="heavy" spc="434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200" u="heavy" spc="9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nagysága</a:t>
            </a:r>
            <a:r>
              <a:rPr sz="2200" spc="95" dirty="0">
                <a:latin typeface="Garamond"/>
                <a:cs typeface="Garamond"/>
              </a:rPr>
              <a:t>:</a:t>
            </a:r>
            <a:endParaRPr sz="2200">
              <a:latin typeface="Garamond"/>
              <a:cs typeface="Garamond"/>
            </a:endParaRPr>
          </a:p>
          <a:p>
            <a:pPr marL="814069">
              <a:lnSpc>
                <a:spcPct val="100000"/>
              </a:lnSpc>
            </a:pPr>
            <a:r>
              <a:rPr sz="2200" spc="85" dirty="0">
                <a:latin typeface="Garamond"/>
                <a:cs typeface="Garamond"/>
              </a:rPr>
              <a:t>szántóföldi </a:t>
            </a:r>
            <a:r>
              <a:rPr sz="2200" spc="90" dirty="0">
                <a:latin typeface="Garamond"/>
                <a:cs typeface="Garamond"/>
              </a:rPr>
              <a:t>növénytermesztés </a:t>
            </a:r>
            <a:r>
              <a:rPr sz="2200" spc="45" dirty="0">
                <a:latin typeface="Garamond"/>
                <a:cs typeface="Garamond"/>
              </a:rPr>
              <a:t>és </a:t>
            </a:r>
            <a:r>
              <a:rPr sz="2200" spc="75" dirty="0">
                <a:latin typeface="Garamond"/>
                <a:cs typeface="Garamond"/>
              </a:rPr>
              <a:t>ipari</a:t>
            </a:r>
            <a:r>
              <a:rPr sz="2200" spc="590" dirty="0">
                <a:latin typeface="Garamond"/>
                <a:cs typeface="Garamond"/>
              </a:rPr>
              <a:t> </a:t>
            </a:r>
            <a:r>
              <a:rPr sz="2200" spc="95" dirty="0">
                <a:latin typeface="Garamond"/>
                <a:cs typeface="Garamond"/>
              </a:rPr>
              <a:t>zöldségtermesztés</a:t>
            </a:r>
            <a:endParaRPr sz="2200">
              <a:latin typeface="Garamond"/>
              <a:cs typeface="Garamond"/>
            </a:endParaRPr>
          </a:p>
          <a:p>
            <a:pPr marL="814069">
              <a:lnSpc>
                <a:spcPct val="100000"/>
              </a:lnSpc>
            </a:pPr>
            <a:r>
              <a:rPr sz="2200" spc="80" dirty="0">
                <a:latin typeface="Garamond"/>
                <a:cs typeface="Garamond"/>
              </a:rPr>
              <a:t>(min. </a:t>
            </a:r>
            <a:r>
              <a:rPr sz="2200" spc="60" dirty="0">
                <a:latin typeface="Garamond"/>
                <a:cs typeface="Garamond"/>
              </a:rPr>
              <a:t>100</a:t>
            </a:r>
            <a:r>
              <a:rPr sz="2200" spc="340" dirty="0">
                <a:latin typeface="Garamond"/>
                <a:cs typeface="Garamond"/>
              </a:rPr>
              <a:t> </a:t>
            </a:r>
            <a:r>
              <a:rPr sz="2200" spc="70" dirty="0">
                <a:latin typeface="Garamond"/>
                <a:cs typeface="Garamond"/>
              </a:rPr>
              <a:t>ha),</a:t>
            </a:r>
            <a:endParaRPr sz="2200">
              <a:latin typeface="Garamond"/>
              <a:cs typeface="Garamond"/>
            </a:endParaRPr>
          </a:p>
          <a:p>
            <a:pPr marL="814069">
              <a:lnSpc>
                <a:spcPct val="100000"/>
              </a:lnSpc>
              <a:spcBef>
                <a:spcPts val="5"/>
              </a:spcBef>
            </a:pPr>
            <a:r>
              <a:rPr sz="2200" spc="85" dirty="0">
                <a:latin typeface="Garamond"/>
                <a:cs typeface="Garamond"/>
              </a:rPr>
              <a:t>kertészeti </a:t>
            </a:r>
            <a:r>
              <a:rPr sz="2200" spc="90" dirty="0">
                <a:latin typeface="Garamond"/>
                <a:cs typeface="Garamond"/>
              </a:rPr>
              <a:t>zöldség-gyümölcs termesztés </a:t>
            </a:r>
            <a:r>
              <a:rPr sz="2200" spc="75" dirty="0">
                <a:latin typeface="Garamond"/>
                <a:cs typeface="Garamond"/>
              </a:rPr>
              <a:t>(min. </a:t>
            </a:r>
            <a:r>
              <a:rPr sz="2200" spc="45" dirty="0">
                <a:latin typeface="Garamond"/>
                <a:cs typeface="Garamond"/>
              </a:rPr>
              <a:t>10</a:t>
            </a:r>
            <a:r>
              <a:rPr sz="2200" spc="55" dirty="0">
                <a:latin typeface="Garamond"/>
                <a:cs typeface="Garamond"/>
              </a:rPr>
              <a:t> </a:t>
            </a:r>
            <a:r>
              <a:rPr sz="2200" spc="60" dirty="0">
                <a:latin typeface="Garamond"/>
                <a:cs typeface="Garamond"/>
              </a:rPr>
              <a:t>ha)</a:t>
            </a:r>
            <a:endParaRPr sz="2200">
              <a:latin typeface="Garamond"/>
              <a:cs typeface="Garamon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1000" y="228600"/>
            <a:ext cx="8382000" cy="15240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92710" rIns="0" bIns="0" rtlCol="0">
            <a:spAutoFit/>
          </a:bodyPr>
          <a:lstStyle/>
          <a:p>
            <a:pPr marL="412115" marR="408305" algn="ctr">
              <a:lnSpc>
                <a:spcPct val="100000"/>
              </a:lnSpc>
              <a:spcBef>
                <a:spcPts val="730"/>
              </a:spcBef>
            </a:pPr>
            <a:r>
              <a:rPr sz="2800" b="1" spc="5" dirty="0">
                <a:latin typeface="Garamond"/>
                <a:cs typeface="Garamond"/>
              </a:rPr>
              <a:t>Öntözési </a:t>
            </a:r>
            <a:r>
              <a:rPr sz="2800" b="1" spc="-10" dirty="0">
                <a:latin typeface="Garamond"/>
                <a:cs typeface="Garamond"/>
              </a:rPr>
              <a:t>közösségek </a:t>
            </a:r>
            <a:r>
              <a:rPr sz="2800" b="1" dirty="0">
                <a:latin typeface="Garamond"/>
                <a:cs typeface="Garamond"/>
              </a:rPr>
              <a:t>elismerése iránti</a:t>
            </a:r>
            <a:r>
              <a:rPr sz="2800" b="1" spc="-225" dirty="0">
                <a:latin typeface="Garamond"/>
                <a:cs typeface="Garamond"/>
              </a:rPr>
              <a:t> </a:t>
            </a:r>
            <a:r>
              <a:rPr sz="2800" b="1" spc="5" dirty="0">
                <a:latin typeface="Garamond"/>
                <a:cs typeface="Garamond"/>
              </a:rPr>
              <a:t>kérelemhez  </a:t>
            </a:r>
            <a:r>
              <a:rPr sz="2800" b="1" dirty="0">
                <a:latin typeface="Garamond"/>
                <a:cs typeface="Garamond"/>
              </a:rPr>
              <a:t>szükséges</a:t>
            </a:r>
            <a:r>
              <a:rPr sz="2800" b="1" spc="-85" dirty="0">
                <a:latin typeface="Garamond"/>
                <a:cs typeface="Garamond"/>
              </a:rPr>
              <a:t> </a:t>
            </a:r>
            <a:r>
              <a:rPr sz="2800" b="1" spc="5" dirty="0">
                <a:latin typeface="Garamond"/>
                <a:cs typeface="Garamond"/>
              </a:rPr>
              <a:t>adatok</a:t>
            </a:r>
            <a:endParaRPr sz="2800">
              <a:latin typeface="Garamond"/>
              <a:cs typeface="Garamond"/>
            </a:endParaRPr>
          </a:p>
          <a:p>
            <a:pPr marL="3810" algn="ctr">
              <a:lnSpc>
                <a:spcPct val="100000"/>
              </a:lnSpc>
            </a:pPr>
            <a:r>
              <a:rPr sz="2800" b="1" spc="-5" dirty="0">
                <a:latin typeface="Garamond"/>
                <a:cs typeface="Garamond"/>
              </a:rPr>
              <a:t>(2. melléklet </a:t>
            </a:r>
            <a:r>
              <a:rPr sz="2800" b="1" spc="5" dirty="0">
                <a:latin typeface="Garamond"/>
                <a:cs typeface="Garamond"/>
              </a:rPr>
              <a:t>a 302/2020. </a:t>
            </a:r>
            <a:r>
              <a:rPr sz="2800" b="1" spc="-5" dirty="0">
                <a:latin typeface="Garamond"/>
                <a:cs typeface="Garamond"/>
              </a:rPr>
              <a:t>(VI. </a:t>
            </a:r>
            <a:r>
              <a:rPr sz="2800" b="1" dirty="0">
                <a:latin typeface="Garamond"/>
                <a:cs typeface="Garamond"/>
              </a:rPr>
              <a:t>29.) </a:t>
            </a:r>
            <a:r>
              <a:rPr sz="2800" b="1" spc="30" dirty="0">
                <a:latin typeface="Garamond"/>
                <a:cs typeface="Garamond"/>
              </a:rPr>
              <a:t>Korm.</a:t>
            </a:r>
            <a:r>
              <a:rPr sz="2800" b="1" spc="-110" dirty="0">
                <a:latin typeface="Garamond"/>
                <a:cs typeface="Garamond"/>
              </a:rPr>
              <a:t> </a:t>
            </a:r>
            <a:r>
              <a:rPr sz="2800" b="1" spc="5" dirty="0">
                <a:latin typeface="Garamond"/>
                <a:cs typeface="Garamond"/>
              </a:rPr>
              <a:t>rendelethez)</a:t>
            </a:r>
            <a:endParaRPr sz="2800">
              <a:latin typeface="Garamond"/>
              <a:cs typeface="Garamon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316223" y="6007607"/>
            <a:ext cx="2270759" cy="8503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0" y="1533144"/>
            <a:ext cx="8382000" cy="4493260"/>
          </a:xfrm>
          <a:custGeom>
            <a:avLst/>
            <a:gdLst/>
            <a:ahLst/>
            <a:cxnLst/>
            <a:rect l="l" t="t" r="r" b="b"/>
            <a:pathLst>
              <a:path w="8382000" h="4493260">
                <a:moveTo>
                  <a:pt x="0" y="4492752"/>
                </a:moveTo>
                <a:lnTo>
                  <a:pt x="8382000" y="4492752"/>
                </a:lnTo>
                <a:lnTo>
                  <a:pt x="8382000" y="0"/>
                </a:lnTo>
                <a:lnTo>
                  <a:pt x="0" y="0"/>
                </a:lnTo>
                <a:lnTo>
                  <a:pt x="0" y="4492752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60044" y="1542668"/>
            <a:ext cx="8046720" cy="43872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6870" marR="5080" indent="-34480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56870" algn="l"/>
                <a:tab pos="357505" algn="l"/>
              </a:tabLst>
            </a:pPr>
            <a:r>
              <a:rPr sz="2200" b="1" spc="100" dirty="0">
                <a:latin typeface="Garamond"/>
                <a:cs typeface="Garamond"/>
              </a:rPr>
              <a:t>Projektterv: </a:t>
            </a:r>
            <a:r>
              <a:rPr sz="2200" spc="85" dirty="0">
                <a:latin typeface="Garamond"/>
                <a:cs typeface="Garamond"/>
              </a:rPr>
              <a:t>tervezett </a:t>
            </a:r>
            <a:r>
              <a:rPr sz="2200" spc="80" dirty="0">
                <a:latin typeface="Garamond"/>
                <a:cs typeface="Garamond"/>
              </a:rPr>
              <a:t>tevékenység </a:t>
            </a:r>
            <a:r>
              <a:rPr sz="2200" spc="85" dirty="0">
                <a:latin typeface="Garamond"/>
                <a:cs typeface="Garamond"/>
              </a:rPr>
              <a:t>megvalósítása, engedélyezési  folyamatok öntözőberendezés </a:t>
            </a:r>
            <a:r>
              <a:rPr sz="2200" spc="80" dirty="0">
                <a:latin typeface="Garamond"/>
                <a:cs typeface="Garamond"/>
              </a:rPr>
              <a:t>üzemeltetése, </a:t>
            </a:r>
            <a:r>
              <a:rPr sz="2200" spc="90" dirty="0">
                <a:latin typeface="Garamond"/>
                <a:cs typeface="Garamond"/>
              </a:rPr>
              <a:t>birtokrendezési,  </a:t>
            </a:r>
            <a:r>
              <a:rPr sz="2200" spc="85" dirty="0">
                <a:latin typeface="Garamond"/>
                <a:cs typeface="Garamond"/>
              </a:rPr>
              <a:t>földhasználati </a:t>
            </a:r>
            <a:r>
              <a:rPr sz="2200" spc="65" dirty="0">
                <a:latin typeface="Garamond"/>
                <a:cs typeface="Garamond"/>
              </a:rPr>
              <a:t>jogi </a:t>
            </a:r>
            <a:r>
              <a:rPr sz="2200" spc="75" dirty="0">
                <a:latin typeface="Garamond"/>
                <a:cs typeface="Garamond"/>
              </a:rPr>
              <a:t>munkák </a:t>
            </a:r>
            <a:r>
              <a:rPr sz="2200" spc="80" dirty="0">
                <a:latin typeface="Garamond"/>
                <a:cs typeface="Garamond"/>
              </a:rPr>
              <a:t>koordinációja, vázlatos </a:t>
            </a:r>
            <a:r>
              <a:rPr sz="2200" spc="75" dirty="0">
                <a:latin typeface="Garamond"/>
                <a:cs typeface="Garamond"/>
              </a:rPr>
              <a:t>költségvetés  </a:t>
            </a:r>
            <a:r>
              <a:rPr sz="2200" spc="45" dirty="0">
                <a:latin typeface="Garamond"/>
                <a:cs typeface="Garamond"/>
              </a:rPr>
              <a:t>és </a:t>
            </a:r>
            <a:r>
              <a:rPr sz="2200" spc="90" dirty="0">
                <a:latin typeface="Garamond"/>
                <a:cs typeface="Garamond"/>
              </a:rPr>
              <a:t>megtérülési</a:t>
            </a:r>
            <a:r>
              <a:rPr sz="2200" spc="330" dirty="0">
                <a:latin typeface="Garamond"/>
                <a:cs typeface="Garamond"/>
              </a:rPr>
              <a:t> </a:t>
            </a:r>
            <a:r>
              <a:rPr sz="2200" spc="95" dirty="0">
                <a:latin typeface="Garamond"/>
                <a:cs typeface="Garamond"/>
              </a:rPr>
              <a:t>terv</a:t>
            </a:r>
            <a:endParaRPr sz="22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56870" algn="l"/>
                <a:tab pos="357505" algn="l"/>
              </a:tabLst>
            </a:pPr>
            <a:r>
              <a:rPr sz="2200" b="1" spc="90" dirty="0">
                <a:latin typeface="Garamond"/>
                <a:cs typeface="Garamond"/>
              </a:rPr>
              <a:t>Egyéb </a:t>
            </a:r>
            <a:r>
              <a:rPr sz="2200" b="1" spc="80" dirty="0">
                <a:latin typeface="Garamond"/>
                <a:cs typeface="Garamond"/>
              </a:rPr>
              <a:t>jelentős </a:t>
            </a:r>
            <a:r>
              <a:rPr sz="2200" b="1" spc="85" dirty="0">
                <a:latin typeface="Garamond"/>
                <a:cs typeface="Garamond"/>
              </a:rPr>
              <a:t>körülmény: </a:t>
            </a:r>
            <a:r>
              <a:rPr sz="2200" spc="80" dirty="0">
                <a:latin typeface="Garamond"/>
                <a:cs typeface="Garamond"/>
              </a:rPr>
              <a:t>előzetes vizsgálatok </a:t>
            </a:r>
            <a:r>
              <a:rPr sz="2200" spc="75" dirty="0">
                <a:latin typeface="Garamond"/>
                <a:cs typeface="Garamond"/>
              </a:rPr>
              <a:t>megléte</a:t>
            </a:r>
            <a:r>
              <a:rPr sz="2200" spc="305" dirty="0">
                <a:latin typeface="Garamond"/>
                <a:cs typeface="Garamond"/>
              </a:rPr>
              <a:t> </a:t>
            </a:r>
            <a:r>
              <a:rPr sz="2200" spc="45" dirty="0">
                <a:latin typeface="Garamond"/>
                <a:cs typeface="Garamond"/>
              </a:rPr>
              <a:t>és</a:t>
            </a:r>
            <a:endParaRPr sz="2200">
              <a:latin typeface="Garamond"/>
              <a:cs typeface="Garamond"/>
            </a:endParaRPr>
          </a:p>
          <a:p>
            <a:pPr marL="356870">
              <a:lnSpc>
                <a:spcPct val="100000"/>
              </a:lnSpc>
              <a:spcBef>
                <a:spcPts val="5"/>
              </a:spcBef>
            </a:pPr>
            <a:r>
              <a:rPr sz="2200" spc="75" dirty="0">
                <a:latin typeface="Garamond"/>
                <a:cs typeface="Garamond"/>
              </a:rPr>
              <a:t>adatai, </a:t>
            </a:r>
            <a:r>
              <a:rPr sz="2200" spc="85" dirty="0">
                <a:latin typeface="Garamond"/>
                <a:cs typeface="Garamond"/>
              </a:rPr>
              <a:t>hatályos/lejárt </a:t>
            </a:r>
            <a:r>
              <a:rPr sz="2200" spc="75" dirty="0">
                <a:latin typeface="Garamond"/>
                <a:cs typeface="Garamond"/>
              </a:rPr>
              <a:t>vízjogi </a:t>
            </a:r>
            <a:r>
              <a:rPr sz="2200" spc="80" dirty="0">
                <a:latin typeface="Garamond"/>
                <a:cs typeface="Garamond"/>
              </a:rPr>
              <a:t>engedély </a:t>
            </a:r>
            <a:r>
              <a:rPr sz="2200" spc="45" dirty="0">
                <a:latin typeface="Garamond"/>
                <a:cs typeface="Garamond"/>
              </a:rPr>
              <a:t>és</a:t>
            </a:r>
            <a:r>
              <a:rPr sz="2200" spc="175" dirty="0">
                <a:latin typeface="Garamond"/>
                <a:cs typeface="Garamond"/>
              </a:rPr>
              <a:t> </a:t>
            </a:r>
            <a:r>
              <a:rPr sz="2200" spc="75" dirty="0">
                <a:latin typeface="Garamond"/>
                <a:cs typeface="Garamond"/>
              </a:rPr>
              <a:t>adatai</a:t>
            </a:r>
            <a:endParaRPr sz="22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</a:pPr>
            <a:r>
              <a:rPr sz="2200" b="1" u="heavy" spc="8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Benyújtandó</a:t>
            </a:r>
            <a:r>
              <a:rPr sz="2200" b="1" u="heavy" spc="21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200" b="1" u="heavy" spc="9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mellékletek</a:t>
            </a:r>
            <a:r>
              <a:rPr sz="2200" u="heavy" spc="9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:</a:t>
            </a:r>
            <a:endParaRPr sz="22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200" spc="80" dirty="0">
                <a:latin typeface="Garamond"/>
                <a:cs typeface="Garamond"/>
              </a:rPr>
              <a:t>Méretarányos </a:t>
            </a:r>
            <a:r>
              <a:rPr sz="2200" spc="85" dirty="0">
                <a:latin typeface="Garamond"/>
                <a:cs typeface="Garamond"/>
              </a:rPr>
              <a:t>helyszínrajz </a:t>
            </a:r>
            <a:r>
              <a:rPr sz="2200" spc="45" dirty="0">
                <a:latin typeface="Garamond"/>
                <a:cs typeface="Garamond"/>
              </a:rPr>
              <a:t>az </a:t>
            </a:r>
            <a:r>
              <a:rPr sz="2200" spc="80" dirty="0">
                <a:latin typeface="Garamond"/>
                <a:cs typeface="Garamond"/>
              </a:rPr>
              <a:t>öntözni </a:t>
            </a:r>
            <a:r>
              <a:rPr sz="2200" spc="75" dirty="0">
                <a:latin typeface="Garamond"/>
                <a:cs typeface="Garamond"/>
              </a:rPr>
              <a:t>kívánt</a:t>
            </a:r>
            <a:r>
              <a:rPr sz="2200" spc="105" dirty="0">
                <a:latin typeface="Garamond"/>
                <a:cs typeface="Garamond"/>
              </a:rPr>
              <a:t> </a:t>
            </a:r>
            <a:r>
              <a:rPr sz="2200" spc="90" dirty="0">
                <a:latin typeface="Garamond"/>
                <a:cs typeface="Garamond"/>
              </a:rPr>
              <a:t>területekről</a:t>
            </a:r>
            <a:endParaRPr sz="22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200" spc="70" dirty="0">
                <a:latin typeface="Garamond"/>
                <a:cs typeface="Garamond"/>
              </a:rPr>
              <a:t>Jogszerű </a:t>
            </a:r>
            <a:r>
              <a:rPr sz="2200" spc="85" dirty="0">
                <a:latin typeface="Garamond"/>
                <a:cs typeface="Garamond"/>
              </a:rPr>
              <a:t>földhasználatot igazoló</a:t>
            </a:r>
            <a:r>
              <a:rPr sz="2200" spc="480" dirty="0">
                <a:latin typeface="Garamond"/>
                <a:cs typeface="Garamond"/>
              </a:rPr>
              <a:t> </a:t>
            </a:r>
            <a:r>
              <a:rPr sz="2200" spc="85" dirty="0">
                <a:latin typeface="Garamond"/>
                <a:cs typeface="Garamond"/>
              </a:rPr>
              <a:t>dokumentumok</a:t>
            </a:r>
            <a:endParaRPr sz="22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200" spc="45" dirty="0">
                <a:latin typeface="Garamond"/>
                <a:cs typeface="Garamond"/>
              </a:rPr>
              <a:t>Új </a:t>
            </a:r>
            <a:r>
              <a:rPr sz="2200" spc="90" dirty="0">
                <a:latin typeface="Garamond"/>
                <a:cs typeface="Garamond"/>
              </a:rPr>
              <a:t>beruházás </a:t>
            </a:r>
            <a:r>
              <a:rPr sz="2200" spc="75" dirty="0">
                <a:latin typeface="Garamond"/>
                <a:cs typeface="Garamond"/>
              </a:rPr>
              <a:t>esetén </a:t>
            </a:r>
            <a:r>
              <a:rPr sz="2200" spc="80" dirty="0">
                <a:latin typeface="Garamond"/>
                <a:cs typeface="Garamond"/>
              </a:rPr>
              <a:t>előzetes</a:t>
            </a:r>
            <a:r>
              <a:rPr sz="2200" spc="525" dirty="0">
                <a:latin typeface="Garamond"/>
                <a:cs typeface="Garamond"/>
              </a:rPr>
              <a:t> </a:t>
            </a:r>
            <a:r>
              <a:rPr sz="2200" spc="95" dirty="0">
                <a:latin typeface="Garamond"/>
                <a:cs typeface="Garamond"/>
              </a:rPr>
              <a:t>projektterv</a:t>
            </a:r>
            <a:endParaRPr sz="22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200" spc="45" dirty="0">
                <a:latin typeface="Garamond"/>
                <a:cs typeface="Garamond"/>
              </a:rPr>
              <a:t>Új </a:t>
            </a:r>
            <a:r>
              <a:rPr sz="2200" spc="90" dirty="0">
                <a:latin typeface="Garamond"/>
                <a:cs typeface="Garamond"/>
              </a:rPr>
              <a:t>beruházás </a:t>
            </a:r>
            <a:r>
              <a:rPr sz="2200" spc="75" dirty="0">
                <a:latin typeface="Garamond"/>
                <a:cs typeface="Garamond"/>
              </a:rPr>
              <a:t>esetén </a:t>
            </a:r>
            <a:r>
              <a:rPr sz="2200" spc="80" dirty="0">
                <a:latin typeface="Garamond"/>
                <a:cs typeface="Garamond"/>
              </a:rPr>
              <a:t>előzetes</a:t>
            </a:r>
            <a:r>
              <a:rPr sz="2200" spc="550" dirty="0">
                <a:latin typeface="Garamond"/>
                <a:cs typeface="Garamond"/>
              </a:rPr>
              <a:t> </a:t>
            </a:r>
            <a:r>
              <a:rPr sz="2200" spc="90" dirty="0">
                <a:latin typeface="Garamond"/>
                <a:cs typeface="Garamond"/>
              </a:rPr>
              <a:t>költségterv</a:t>
            </a:r>
            <a:endParaRPr sz="22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200" spc="45" dirty="0">
                <a:latin typeface="Garamond"/>
                <a:cs typeface="Garamond"/>
              </a:rPr>
              <a:t>Új </a:t>
            </a:r>
            <a:r>
              <a:rPr sz="2200" spc="90" dirty="0">
                <a:latin typeface="Garamond"/>
                <a:cs typeface="Garamond"/>
              </a:rPr>
              <a:t>beruházás </a:t>
            </a:r>
            <a:r>
              <a:rPr sz="2200" spc="75" dirty="0">
                <a:latin typeface="Garamond"/>
                <a:cs typeface="Garamond"/>
              </a:rPr>
              <a:t>esetén </a:t>
            </a:r>
            <a:r>
              <a:rPr sz="2200" dirty="0">
                <a:latin typeface="Garamond"/>
                <a:cs typeface="Garamond"/>
              </a:rPr>
              <a:t>a </a:t>
            </a:r>
            <a:r>
              <a:rPr sz="2200" spc="80" dirty="0">
                <a:latin typeface="Garamond"/>
                <a:cs typeface="Garamond"/>
              </a:rPr>
              <a:t>működési </a:t>
            </a:r>
            <a:r>
              <a:rPr sz="2200" spc="85" dirty="0">
                <a:latin typeface="Garamond"/>
                <a:cs typeface="Garamond"/>
              </a:rPr>
              <a:t>területével </a:t>
            </a:r>
            <a:r>
              <a:rPr sz="2200" spc="80" dirty="0">
                <a:latin typeface="Garamond"/>
                <a:cs typeface="Garamond"/>
              </a:rPr>
              <a:t>érintett</a:t>
            </a:r>
            <a:r>
              <a:rPr sz="2200" spc="450" dirty="0">
                <a:latin typeface="Garamond"/>
                <a:cs typeface="Garamond"/>
              </a:rPr>
              <a:t> </a:t>
            </a:r>
            <a:r>
              <a:rPr sz="2200" spc="85" dirty="0">
                <a:latin typeface="Garamond"/>
                <a:cs typeface="Garamond"/>
              </a:rPr>
              <a:t>vízügyi</a:t>
            </a:r>
            <a:endParaRPr sz="2200">
              <a:latin typeface="Garamond"/>
              <a:cs typeface="Garamond"/>
            </a:endParaRPr>
          </a:p>
          <a:p>
            <a:pPr marL="356870">
              <a:lnSpc>
                <a:spcPct val="100000"/>
              </a:lnSpc>
            </a:pPr>
            <a:r>
              <a:rPr sz="2200" spc="90" dirty="0">
                <a:latin typeface="Garamond"/>
                <a:cs typeface="Garamond"/>
              </a:rPr>
              <a:t>igazgatási </a:t>
            </a:r>
            <a:r>
              <a:rPr sz="2200" spc="95" dirty="0">
                <a:latin typeface="Garamond"/>
                <a:cs typeface="Garamond"/>
              </a:rPr>
              <a:t>szerv </a:t>
            </a:r>
            <a:r>
              <a:rPr sz="2200" spc="80" dirty="0">
                <a:latin typeface="Garamond"/>
                <a:cs typeface="Garamond"/>
              </a:rPr>
              <a:t>előzetes</a:t>
            </a:r>
            <a:r>
              <a:rPr sz="2200" spc="415" dirty="0">
                <a:latin typeface="Garamond"/>
                <a:cs typeface="Garamond"/>
              </a:rPr>
              <a:t> </a:t>
            </a:r>
            <a:r>
              <a:rPr sz="2200" spc="85" dirty="0">
                <a:latin typeface="Garamond"/>
                <a:cs typeface="Garamond"/>
              </a:rPr>
              <a:t>állásfoglalása</a:t>
            </a:r>
            <a:endParaRPr sz="2200">
              <a:latin typeface="Garamond"/>
              <a:cs typeface="Garamon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1000" y="152400"/>
            <a:ext cx="8382000" cy="12954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90"/>
              </a:lnSpc>
            </a:pPr>
            <a:r>
              <a:rPr sz="2800" b="1" spc="5" dirty="0">
                <a:latin typeface="Garamond"/>
                <a:cs typeface="Garamond"/>
              </a:rPr>
              <a:t>Öntözési </a:t>
            </a:r>
            <a:r>
              <a:rPr sz="2800" b="1" spc="-10" dirty="0">
                <a:latin typeface="Garamond"/>
                <a:cs typeface="Garamond"/>
              </a:rPr>
              <a:t>közösségek </a:t>
            </a:r>
            <a:r>
              <a:rPr sz="2800" b="1" dirty="0">
                <a:latin typeface="Garamond"/>
                <a:cs typeface="Garamond"/>
              </a:rPr>
              <a:t>elismerése iránti</a:t>
            </a:r>
            <a:r>
              <a:rPr sz="2800" b="1" spc="-215" dirty="0">
                <a:latin typeface="Garamond"/>
                <a:cs typeface="Garamond"/>
              </a:rPr>
              <a:t> </a:t>
            </a:r>
            <a:r>
              <a:rPr sz="2800" b="1" dirty="0">
                <a:latin typeface="Garamond"/>
                <a:cs typeface="Garamond"/>
              </a:rPr>
              <a:t>kérelemhez</a:t>
            </a:r>
            <a:endParaRPr sz="2800">
              <a:latin typeface="Garamond"/>
              <a:cs typeface="Garamond"/>
            </a:endParaRPr>
          </a:p>
          <a:p>
            <a:pPr algn="ctr">
              <a:lnSpc>
                <a:spcPct val="100000"/>
              </a:lnSpc>
            </a:pPr>
            <a:r>
              <a:rPr sz="2800" b="1" dirty="0">
                <a:latin typeface="Garamond"/>
                <a:cs typeface="Garamond"/>
              </a:rPr>
              <a:t>szükséges</a:t>
            </a:r>
            <a:r>
              <a:rPr sz="2800" b="1" spc="-75" dirty="0">
                <a:latin typeface="Garamond"/>
                <a:cs typeface="Garamond"/>
              </a:rPr>
              <a:t> </a:t>
            </a:r>
            <a:r>
              <a:rPr sz="2800" b="1" spc="5" dirty="0">
                <a:latin typeface="Garamond"/>
                <a:cs typeface="Garamond"/>
              </a:rPr>
              <a:t>adatok</a:t>
            </a:r>
            <a:endParaRPr sz="2800">
              <a:latin typeface="Garamond"/>
              <a:cs typeface="Garamond"/>
            </a:endParaRPr>
          </a:p>
          <a:p>
            <a:pPr marL="1270" algn="ctr">
              <a:lnSpc>
                <a:spcPct val="100000"/>
              </a:lnSpc>
            </a:pPr>
            <a:r>
              <a:rPr sz="2800" b="1" spc="-5" dirty="0">
                <a:latin typeface="Garamond"/>
                <a:cs typeface="Garamond"/>
              </a:rPr>
              <a:t>(2. melléklet </a:t>
            </a:r>
            <a:r>
              <a:rPr sz="2800" b="1" spc="5" dirty="0">
                <a:latin typeface="Garamond"/>
                <a:cs typeface="Garamond"/>
              </a:rPr>
              <a:t>a 302/2020. </a:t>
            </a:r>
            <a:r>
              <a:rPr sz="2800" b="1" spc="-5" dirty="0">
                <a:latin typeface="Garamond"/>
                <a:cs typeface="Garamond"/>
              </a:rPr>
              <a:t>(VI. </a:t>
            </a:r>
            <a:r>
              <a:rPr sz="2800" b="1" dirty="0">
                <a:latin typeface="Garamond"/>
                <a:cs typeface="Garamond"/>
              </a:rPr>
              <a:t>29.) </a:t>
            </a:r>
            <a:r>
              <a:rPr sz="2800" b="1" spc="30" dirty="0">
                <a:latin typeface="Garamond"/>
                <a:cs typeface="Garamond"/>
              </a:rPr>
              <a:t>Korm.</a:t>
            </a:r>
            <a:r>
              <a:rPr sz="2800" b="1" spc="-130" dirty="0">
                <a:latin typeface="Garamond"/>
                <a:cs typeface="Garamond"/>
              </a:rPr>
              <a:t> </a:t>
            </a:r>
            <a:r>
              <a:rPr sz="2800" b="1" spc="5" dirty="0">
                <a:latin typeface="Garamond"/>
                <a:cs typeface="Garamond"/>
              </a:rPr>
              <a:t>rendelethez)</a:t>
            </a:r>
            <a:endParaRPr sz="2800">
              <a:latin typeface="Garamond"/>
              <a:cs typeface="Garamon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316223" y="6007607"/>
            <a:ext cx="2270759" cy="8503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6031" y="85343"/>
            <a:ext cx="8686800" cy="868680"/>
          </a:xfrm>
          <a:custGeom>
            <a:avLst/>
            <a:gdLst/>
            <a:ahLst/>
            <a:cxnLst/>
            <a:rect l="l" t="t" r="r" b="b"/>
            <a:pathLst>
              <a:path w="8686800" h="868680">
                <a:moveTo>
                  <a:pt x="0" y="868679"/>
                </a:moveTo>
                <a:lnTo>
                  <a:pt x="8686800" y="868679"/>
                </a:lnTo>
                <a:lnTo>
                  <a:pt x="8686800" y="0"/>
                </a:lnTo>
                <a:lnTo>
                  <a:pt x="0" y="0"/>
                </a:lnTo>
                <a:lnTo>
                  <a:pt x="0" y="868679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6600" y="49479"/>
            <a:ext cx="8529320" cy="88074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2800" spc="5" dirty="0"/>
              <a:t>Környezeti </a:t>
            </a:r>
            <a:r>
              <a:rPr sz="2800" spc="-15" dirty="0"/>
              <a:t>körzeti </a:t>
            </a:r>
            <a:r>
              <a:rPr sz="2800" spc="20" dirty="0"/>
              <a:t>tervhez </a:t>
            </a:r>
            <a:r>
              <a:rPr sz="2800" dirty="0"/>
              <a:t>szükséges</a:t>
            </a:r>
            <a:r>
              <a:rPr sz="2800" spc="-220" dirty="0"/>
              <a:t> </a:t>
            </a:r>
            <a:r>
              <a:rPr sz="2800" spc="5" dirty="0"/>
              <a:t>adatok</a:t>
            </a:r>
            <a:endParaRPr sz="2800"/>
          </a:p>
          <a:p>
            <a:pPr algn="ctr">
              <a:lnSpc>
                <a:spcPct val="100000"/>
              </a:lnSpc>
            </a:pPr>
            <a:r>
              <a:rPr sz="2800" spc="-5" dirty="0"/>
              <a:t>(3. </a:t>
            </a:r>
            <a:r>
              <a:rPr sz="2800" dirty="0"/>
              <a:t>sz. melléklet </a:t>
            </a:r>
            <a:r>
              <a:rPr sz="2800" spc="5" dirty="0"/>
              <a:t>a 302/2020. </a:t>
            </a:r>
            <a:r>
              <a:rPr sz="2800" spc="-5" dirty="0"/>
              <a:t>(VI. </a:t>
            </a:r>
            <a:r>
              <a:rPr sz="2800" dirty="0"/>
              <a:t>29.) </a:t>
            </a:r>
            <a:r>
              <a:rPr sz="2800" spc="30" dirty="0"/>
              <a:t>Korm.</a:t>
            </a:r>
            <a:r>
              <a:rPr sz="2800" spc="-160" dirty="0"/>
              <a:t> </a:t>
            </a:r>
            <a:r>
              <a:rPr sz="2800" spc="5" dirty="0"/>
              <a:t>rendelethez)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256031" y="1182624"/>
            <a:ext cx="8686800" cy="4940935"/>
          </a:xfrm>
          <a:custGeom>
            <a:avLst/>
            <a:gdLst/>
            <a:ahLst/>
            <a:cxnLst/>
            <a:rect l="l" t="t" r="r" b="b"/>
            <a:pathLst>
              <a:path w="8686800" h="4940935">
                <a:moveTo>
                  <a:pt x="0" y="4940808"/>
                </a:moveTo>
                <a:lnTo>
                  <a:pt x="8686800" y="4940808"/>
                </a:lnTo>
                <a:lnTo>
                  <a:pt x="8686800" y="0"/>
                </a:lnTo>
                <a:lnTo>
                  <a:pt x="0" y="0"/>
                </a:lnTo>
                <a:lnTo>
                  <a:pt x="0" y="4940808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35991" y="1191844"/>
            <a:ext cx="8524240" cy="483044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356870" indent="-344805" algn="just">
              <a:lnSpc>
                <a:spcPct val="100000"/>
              </a:lnSpc>
              <a:spcBef>
                <a:spcPts val="115"/>
              </a:spcBef>
              <a:buFont typeface="Arial"/>
              <a:buChar char="•"/>
              <a:tabLst>
                <a:tab pos="357505" algn="l"/>
              </a:tabLst>
            </a:pPr>
            <a:r>
              <a:rPr sz="2100" b="1" spc="90" dirty="0">
                <a:latin typeface="Garamond"/>
                <a:cs typeface="Garamond"/>
              </a:rPr>
              <a:t>Öntözési </a:t>
            </a:r>
            <a:r>
              <a:rPr sz="2100" b="1" spc="85" dirty="0">
                <a:latin typeface="Garamond"/>
                <a:cs typeface="Garamond"/>
              </a:rPr>
              <a:t>közösségre </a:t>
            </a:r>
            <a:r>
              <a:rPr sz="2100" b="1" spc="75" dirty="0">
                <a:latin typeface="Garamond"/>
                <a:cs typeface="Garamond"/>
              </a:rPr>
              <a:t>vonatkozó</a:t>
            </a:r>
            <a:r>
              <a:rPr sz="2100" b="1" spc="365" dirty="0">
                <a:latin typeface="Garamond"/>
                <a:cs typeface="Garamond"/>
              </a:rPr>
              <a:t> </a:t>
            </a:r>
            <a:r>
              <a:rPr sz="2100" b="1" spc="85" dirty="0">
                <a:latin typeface="Garamond"/>
                <a:cs typeface="Garamond"/>
              </a:rPr>
              <a:t>alapadatok</a:t>
            </a:r>
            <a:endParaRPr sz="2100">
              <a:latin typeface="Garamond"/>
              <a:cs typeface="Garamond"/>
            </a:endParaRPr>
          </a:p>
          <a:p>
            <a:pPr marL="356870" indent="-344805" algn="just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sz="2100" b="1" spc="85" dirty="0">
                <a:latin typeface="Garamond"/>
                <a:cs typeface="Garamond"/>
              </a:rPr>
              <a:t>Öntözni </a:t>
            </a:r>
            <a:r>
              <a:rPr sz="2100" b="1" spc="80" dirty="0">
                <a:latin typeface="Garamond"/>
                <a:cs typeface="Garamond"/>
              </a:rPr>
              <a:t>kívánt</a:t>
            </a:r>
            <a:r>
              <a:rPr sz="2100" b="1" spc="235" dirty="0">
                <a:latin typeface="Garamond"/>
                <a:cs typeface="Garamond"/>
              </a:rPr>
              <a:t> </a:t>
            </a:r>
            <a:r>
              <a:rPr sz="2100" b="1" spc="90" dirty="0">
                <a:latin typeface="Garamond"/>
                <a:cs typeface="Garamond"/>
              </a:rPr>
              <a:t>terület</a:t>
            </a:r>
            <a:endParaRPr sz="2100">
              <a:latin typeface="Garamond"/>
              <a:cs typeface="Garamond"/>
            </a:endParaRPr>
          </a:p>
          <a:p>
            <a:pPr marL="356870" marR="5080" indent="-344805" algn="just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sz="2100" b="1" spc="65" dirty="0">
                <a:latin typeface="Garamond"/>
                <a:cs typeface="Garamond"/>
              </a:rPr>
              <a:t>Tervezett </a:t>
            </a:r>
            <a:r>
              <a:rPr sz="2100" b="1" spc="85" dirty="0">
                <a:latin typeface="Garamond"/>
                <a:cs typeface="Garamond"/>
              </a:rPr>
              <a:t>vízkivétel: </a:t>
            </a:r>
            <a:r>
              <a:rPr sz="2100" spc="85" dirty="0">
                <a:latin typeface="Garamond"/>
                <a:cs typeface="Garamond"/>
              </a:rPr>
              <a:t>öntözési </a:t>
            </a:r>
            <a:r>
              <a:rPr sz="2100" spc="80" dirty="0">
                <a:latin typeface="Garamond"/>
                <a:cs typeface="Garamond"/>
              </a:rPr>
              <a:t>közösség </a:t>
            </a:r>
            <a:r>
              <a:rPr sz="2100" spc="95" dirty="0">
                <a:latin typeface="Garamond"/>
                <a:cs typeface="Garamond"/>
              </a:rPr>
              <a:t>együttműködésének </a:t>
            </a:r>
            <a:r>
              <a:rPr sz="2100" spc="80" dirty="0">
                <a:latin typeface="Garamond"/>
                <a:cs typeface="Garamond"/>
              </a:rPr>
              <a:t>célja;  </a:t>
            </a:r>
            <a:r>
              <a:rPr sz="2100" spc="85" dirty="0">
                <a:latin typeface="Garamond"/>
                <a:cs typeface="Garamond"/>
              </a:rPr>
              <a:t>megvalósítás </a:t>
            </a:r>
            <a:r>
              <a:rPr sz="2100" spc="90" dirty="0">
                <a:latin typeface="Garamond"/>
                <a:cs typeface="Garamond"/>
              </a:rPr>
              <a:t>tervezett időtartama; tervezett </a:t>
            </a:r>
            <a:r>
              <a:rPr sz="2100" spc="50" dirty="0">
                <a:latin typeface="Garamond"/>
                <a:cs typeface="Garamond"/>
              </a:rPr>
              <a:t>és </a:t>
            </a:r>
            <a:r>
              <a:rPr sz="2100" spc="80" dirty="0">
                <a:latin typeface="Garamond"/>
                <a:cs typeface="Garamond"/>
              </a:rPr>
              <a:t>meglévő </a:t>
            </a:r>
            <a:r>
              <a:rPr sz="2100" spc="90" dirty="0">
                <a:latin typeface="Garamond"/>
                <a:cs typeface="Garamond"/>
              </a:rPr>
              <a:t>öntözőtelep  </a:t>
            </a:r>
            <a:r>
              <a:rPr sz="2100" spc="85" dirty="0">
                <a:latin typeface="Garamond"/>
                <a:cs typeface="Garamond"/>
              </a:rPr>
              <a:t>helye; </a:t>
            </a:r>
            <a:r>
              <a:rPr sz="2100" spc="80" dirty="0">
                <a:latin typeface="Garamond"/>
                <a:cs typeface="Garamond"/>
              </a:rPr>
              <a:t>vízkivétel jellege, </a:t>
            </a:r>
            <a:r>
              <a:rPr sz="2100" spc="75" dirty="0">
                <a:latin typeface="Garamond"/>
                <a:cs typeface="Garamond"/>
              </a:rPr>
              <a:t>helye, </a:t>
            </a:r>
            <a:r>
              <a:rPr sz="2100" spc="80" dirty="0">
                <a:latin typeface="Garamond"/>
                <a:cs typeface="Garamond"/>
              </a:rPr>
              <a:t>módja, időszak kezdete </a:t>
            </a:r>
            <a:r>
              <a:rPr sz="2100" spc="55" dirty="0">
                <a:latin typeface="Garamond"/>
                <a:cs typeface="Garamond"/>
              </a:rPr>
              <a:t>és </a:t>
            </a:r>
            <a:r>
              <a:rPr sz="2100" spc="85" dirty="0">
                <a:latin typeface="Garamond"/>
                <a:cs typeface="Garamond"/>
              </a:rPr>
              <a:t>vége; </a:t>
            </a:r>
            <a:r>
              <a:rPr sz="2100" spc="695" dirty="0">
                <a:latin typeface="Garamond"/>
                <a:cs typeface="Garamond"/>
              </a:rPr>
              <a:t> </a:t>
            </a:r>
            <a:r>
              <a:rPr sz="2100" spc="90" dirty="0">
                <a:latin typeface="Garamond"/>
                <a:cs typeface="Garamond"/>
              </a:rPr>
              <a:t>tervezett </a:t>
            </a:r>
            <a:r>
              <a:rPr sz="2100" spc="85" dirty="0">
                <a:latin typeface="Garamond"/>
                <a:cs typeface="Garamond"/>
              </a:rPr>
              <a:t>öntözés módja; szükséges </a:t>
            </a:r>
            <a:r>
              <a:rPr sz="2100" spc="60" dirty="0">
                <a:latin typeface="Garamond"/>
                <a:cs typeface="Garamond"/>
              </a:rPr>
              <a:t>víz </a:t>
            </a:r>
            <a:r>
              <a:rPr sz="2100" spc="85" dirty="0">
                <a:latin typeface="Garamond"/>
                <a:cs typeface="Garamond"/>
              </a:rPr>
              <a:t>mennyisége </a:t>
            </a:r>
            <a:r>
              <a:rPr sz="2100" spc="5" dirty="0">
                <a:latin typeface="Garamond"/>
                <a:cs typeface="Garamond"/>
              </a:rPr>
              <a:t>5 </a:t>
            </a:r>
            <a:r>
              <a:rPr sz="2100" spc="65" dirty="0">
                <a:latin typeface="Garamond"/>
                <a:cs typeface="Garamond"/>
              </a:rPr>
              <a:t>éves </a:t>
            </a:r>
            <a:r>
              <a:rPr sz="2100" spc="90" dirty="0">
                <a:latin typeface="Garamond"/>
                <a:cs typeface="Garamond"/>
              </a:rPr>
              <a:t>ciklusban;  öntözőtelepen </a:t>
            </a:r>
            <a:r>
              <a:rPr sz="2100" spc="70" dirty="0">
                <a:latin typeface="Garamond"/>
                <a:cs typeface="Garamond"/>
              </a:rPr>
              <a:t>már </a:t>
            </a:r>
            <a:r>
              <a:rPr sz="2100" spc="75" dirty="0">
                <a:latin typeface="Garamond"/>
                <a:cs typeface="Garamond"/>
              </a:rPr>
              <a:t>meglévő </a:t>
            </a:r>
            <a:r>
              <a:rPr sz="2100" spc="90" dirty="0">
                <a:latin typeface="Garamond"/>
                <a:cs typeface="Garamond"/>
              </a:rPr>
              <a:t>öntözőberendezés </a:t>
            </a:r>
            <a:r>
              <a:rPr sz="2100" spc="70" dirty="0">
                <a:latin typeface="Garamond"/>
                <a:cs typeface="Garamond"/>
              </a:rPr>
              <a:t>típusa </a:t>
            </a:r>
            <a:r>
              <a:rPr sz="2100" spc="55" dirty="0">
                <a:latin typeface="Garamond"/>
                <a:cs typeface="Garamond"/>
              </a:rPr>
              <a:t>és </a:t>
            </a:r>
            <a:r>
              <a:rPr sz="2100" spc="80" dirty="0">
                <a:latin typeface="Garamond"/>
                <a:cs typeface="Garamond"/>
              </a:rPr>
              <a:t>száma, </a:t>
            </a:r>
            <a:r>
              <a:rPr sz="2100" spc="60" dirty="0">
                <a:latin typeface="Garamond"/>
                <a:cs typeface="Garamond"/>
              </a:rPr>
              <a:t>már  </a:t>
            </a:r>
            <a:r>
              <a:rPr sz="2100" spc="85" dirty="0">
                <a:latin typeface="Garamond"/>
                <a:cs typeface="Garamond"/>
              </a:rPr>
              <a:t>kialakított </a:t>
            </a:r>
            <a:r>
              <a:rPr sz="2100" spc="95" dirty="0">
                <a:latin typeface="Garamond"/>
                <a:cs typeface="Garamond"/>
              </a:rPr>
              <a:t>öntözővíz-tározó </a:t>
            </a:r>
            <a:r>
              <a:rPr sz="2100" spc="90" dirty="0">
                <a:latin typeface="Garamond"/>
                <a:cs typeface="Garamond"/>
              </a:rPr>
              <a:t>térfogata, </a:t>
            </a:r>
            <a:r>
              <a:rPr sz="2100" spc="70" dirty="0">
                <a:latin typeface="Garamond"/>
                <a:cs typeface="Garamond"/>
              </a:rPr>
              <a:t>már </a:t>
            </a:r>
            <a:r>
              <a:rPr sz="2100" spc="80" dirty="0">
                <a:latin typeface="Garamond"/>
                <a:cs typeface="Garamond"/>
              </a:rPr>
              <a:t>meglévő kutak</a:t>
            </a:r>
            <a:r>
              <a:rPr sz="2100" spc="95" dirty="0">
                <a:latin typeface="Garamond"/>
                <a:cs typeface="Garamond"/>
              </a:rPr>
              <a:t> </a:t>
            </a:r>
            <a:r>
              <a:rPr sz="2100" spc="80" dirty="0">
                <a:latin typeface="Garamond"/>
                <a:cs typeface="Garamond"/>
              </a:rPr>
              <a:t>száma</a:t>
            </a:r>
            <a:endParaRPr sz="2100">
              <a:latin typeface="Garamond"/>
              <a:cs typeface="Garamond"/>
            </a:endParaRPr>
          </a:p>
          <a:p>
            <a:pPr marL="356870" indent="-344805" algn="just">
              <a:lnSpc>
                <a:spcPct val="100000"/>
              </a:lnSpc>
              <a:spcBef>
                <a:spcPts val="10"/>
              </a:spcBef>
              <a:buFont typeface="Arial"/>
              <a:buChar char="•"/>
              <a:tabLst>
                <a:tab pos="357505" algn="l"/>
              </a:tabLst>
            </a:pPr>
            <a:r>
              <a:rPr sz="2100" b="1" spc="90" dirty="0">
                <a:latin typeface="Garamond"/>
                <a:cs typeface="Garamond"/>
              </a:rPr>
              <a:t>Vízigényszámítás: </a:t>
            </a:r>
            <a:r>
              <a:rPr sz="2100" spc="90" dirty="0">
                <a:latin typeface="Garamond"/>
                <a:cs typeface="Garamond"/>
              </a:rPr>
              <a:t>vízkészlettípusok </a:t>
            </a:r>
            <a:r>
              <a:rPr sz="2100" spc="80" dirty="0">
                <a:latin typeface="Garamond"/>
                <a:cs typeface="Garamond"/>
              </a:rPr>
              <a:t>szerint </a:t>
            </a:r>
            <a:r>
              <a:rPr sz="2100" spc="95" dirty="0">
                <a:latin typeface="Garamond"/>
                <a:cs typeface="Garamond"/>
              </a:rPr>
              <a:t>egyenként </a:t>
            </a:r>
            <a:r>
              <a:rPr sz="2100" spc="55" dirty="0">
                <a:latin typeface="Garamond"/>
                <a:cs typeface="Garamond"/>
              </a:rPr>
              <a:t>és</a:t>
            </a:r>
            <a:r>
              <a:rPr sz="2100" spc="570" dirty="0">
                <a:latin typeface="Garamond"/>
                <a:cs typeface="Garamond"/>
              </a:rPr>
              <a:t> </a:t>
            </a:r>
            <a:r>
              <a:rPr sz="2100" spc="80" dirty="0">
                <a:latin typeface="Garamond"/>
                <a:cs typeface="Garamond"/>
              </a:rPr>
              <a:t>összesítve</a:t>
            </a:r>
            <a:endParaRPr sz="2100">
              <a:latin typeface="Garamond"/>
              <a:cs typeface="Garamond"/>
            </a:endParaRPr>
          </a:p>
          <a:p>
            <a:pPr marL="814069" lvl="1" indent="-344805">
              <a:lnSpc>
                <a:spcPct val="100000"/>
              </a:lnSpc>
              <a:buFont typeface="Arial"/>
              <a:buChar char="•"/>
              <a:tabLst>
                <a:tab pos="814069" algn="l"/>
                <a:tab pos="814705" algn="l"/>
              </a:tabLst>
            </a:pPr>
            <a:r>
              <a:rPr sz="2100" spc="95" dirty="0">
                <a:latin typeface="Garamond"/>
                <a:cs typeface="Garamond"/>
              </a:rPr>
              <a:t>Egyidejűleg </a:t>
            </a:r>
            <a:r>
              <a:rPr sz="2100" spc="90" dirty="0">
                <a:latin typeface="Garamond"/>
                <a:cs typeface="Garamond"/>
              </a:rPr>
              <a:t>öntözött terület</a:t>
            </a:r>
            <a:r>
              <a:rPr sz="2100" spc="290" dirty="0">
                <a:latin typeface="Garamond"/>
                <a:cs typeface="Garamond"/>
              </a:rPr>
              <a:t> </a:t>
            </a:r>
            <a:r>
              <a:rPr sz="2100" spc="90" dirty="0">
                <a:latin typeface="Garamond"/>
                <a:cs typeface="Garamond"/>
              </a:rPr>
              <a:t>(50-100%)</a:t>
            </a:r>
            <a:endParaRPr sz="2100">
              <a:latin typeface="Garamond"/>
              <a:cs typeface="Garamond"/>
            </a:endParaRPr>
          </a:p>
          <a:p>
            <a:pPr marL="814069" lvl="1" indent="-344805">
              <a:lnSpc>
                <a:spcPct val="100000"/>
              </a:lnSpc>
              <a:buFont typeface="Arial"/>
              <a:buChar char="•"/>
              <a:tabLst>
                <a:tab pos="814069" algn="l"/>
                <a:tab pos="814705" algn="l"/>
              </a:tabLst>
            </a:pPr>
            <a:r>
              <a:rPr sz="2100" spc="75" dirty="0">
                <a:latin typeface="Garamond"/>
                <a:cs typeface="Garamond"/>
              </a:rPr>
              <a:t>Évente </a:t>
            </a:r>
            <a:r>
              <a:rPr sz="2100" spc="85" dirty="0">
                <a:latin typeface="Garamond"/>
                <a:cs typeface="Garamond"/>
              </a:rPr>
              <a:t>öntözött </a:t>
            </a:r>
            <a:r>
              <a:rPr sz="2100" spc="90" dirty="0">
                <a:latin typeface="Garamond"/>
                <a:cs typeface="Garamond"/>
              </a:rPr>
              <a:t>terület</a:t>
            </a:r>
            <a:r>
              <a:rPr sz="2100" spc="330" dirty="0">
                <a:latin typeface="Garamond"/>
                <a:cs typeface="Garamond"/>
              </a:rPr>
              <a:t> </a:t>
            </a:r>
            <a:r>
              <a:rPr sz="2100" spc="75" dirty="0">
                <a:latin typeface="Garamond"/>
                <a:cs typeface="Garamond"/>
              </a:rPr>
              <a:t>(ha)</a:t>
            </a:r>
            <a:endParaRPr sz="2100">
              <a:latin typeface="Garamond"/>
              <a:cs typeface="Garamond"/>
            </a:endParaRPr>
          </a:p>
          <a:p>
            <a:pPr marL="814069" lvl="1" indent="-34480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814069" algn="l"/>
                <a:tab pos="814705" algn="l"/>
              </a:tabLst>
            </a:pPr>
            <a:r>
              <a:rPr sz="2100" spc="95" dirty="0">
                <a:latin typeface="Garamond"/>
                <a:cs typeface="Garamond"/>
              </a:rPr>
              <a:t>Egyszeri </a:t>
            </a:r>
            <a:r>
              <a:rPr sz="2100" spc="85" dirty="0">
                <a:latin typeface="Garamond"/>
                <a:cs typeface="Garamond"/>
              </a:rPr>
              <a:t>öntözés </a:t>
            </a:r>
            <a:r>
              <a:rPr sz="2100" spc="95" dirty="0">
                <a:latin typeface="Garamond"/>
                <a:cs typeface="Garamond"/>
              </a:rPr>
              <a:t>víznormája</a:t>
            </a:r>
            <a:r>
              <a:rPr sz="2100" spc="305" dirty="0">
                <a:latin typeface="Garamond"/>
                <a:cs typeface="Garamond"/>
              </a:rPr>
              <a:t> </a:t>
            </a:r>
            <a:r>
              <a:rPr sz="2100" spc="85" dirty="0">
                <a:latin typeface="Garamond"/>
                <a:cs typeface="Garamond"/>
              </a:rPr>
              <a:t>(mm/óra)</a:t>
            </a:r>
            <a:endParaRPr sz="2100">
              <a:latin typeface="Garamond"/>
              <a:cs typeface="Garamond"/>
            </a:endParaRPr>
          </a:p>
          <a:p>
            <a:pPr marL="814069" lvl="1" indent="-344805">
              <a:lnSpc>
                <a:spcPct val="100000"/>
              </a:lnSpc>
              <a:buFont typeface="Arial"/>
              <a:buChar char="•"/>
              <a:tabLst>
                <a:tab pos="814069" algn="l"/>
                <a:tab pos="814705" algn="l"/>
              </a:tabLst>
            </a:pPr>
            <a:r>
              <a:rPr sz="2100" spc="90" dirty="0">
                <a:latin typeface="Garamond"/>
                <a:cs typeface="Garamond"/>
              </a:rPr>
              <a:t>Előirányzott </a:t>
            </a:r>
            <a:r>
              <a:rPr sz="2100" spc="85" dirty="0">
                <a:latin typeface="Garamond"/>
                <a:cs typeface="Garamond"/>
              </a:rPr>
              <a:t>maximális vízsugárigény </a:t>
            </a:r>
            <a:r>
              <a:rPr sz="2100" spc="75" dirty="0">
                <a:latin typeface="Garamond"/>
                <a:cs typeface="Garamond"/>
              </a:rPr>
              <a:t>(l/s)</a:t>
            </a:r>
            <a:r>
              <a:rPr sz="2100" spc="400" dirty="0">
                <a:latin typeface="Garamond"/>
                <a:cs typeface="Garamond"/>
              </a:rPr>
              <a:t> </a:t>
            </a:r>
            <a:r>
              <a:rPr sz="2100" spc="45" dirty="0">
                <a:latin typeface="Garamond"/>
                <a:cs typeface="Garamond"/>
              </a:rPr>
              <a:t>stb.</a:t>
            </a:r>
            <a:endParaRPr sz="21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100" b="1" spc="90" dirty="0">
                <a:latin typeface="Garamond"/>
                <a:cs typeface="Garamond"/>
              </a:rPr>
              <a:t>Egyéb </a:t>
            </a:r>
            <a:r>
              <a:rPr sz="2100" b="1" spc="85" dirty="0">
                <a:latin typeface="Garamond"/>
                <a:cs typeface="Garamond"/>
              </a:rPr>
              <a:t>jelentős körülmény: </a:t>
            </a:r>
            <a:r>
              <a:rPr sz="2100" spc="90" dirty="0">
                <a:latin typeface="Garamond"/>
                <a:cs typeface="Garamond"/>
              </a:rPr>
              <a:t>előzetes vizsgálatok </a:t>
            </a:r>
            <a:r>
              <a:rPr sz="2100" spc="85" dirty="0">
                <a:latin typeface="Garamond"/>
                <a:cs typeface="Garamond"/>
              </a:rPr>
              <a:t>megléte </a:t>
            </a:r>
            <a:r>
              <a:rPr sz="2100" spc="50" dirty="0">
                <a:latin typeface="Garamond"/>
                <a:cs typeface="Garamond"/>
              </a:rPr>
              <a:t>és</a:t>
            </a:r>
            <a:r>
              <a:rPr sz="2100" spc="175" dirty="0">
                <a:latin typeface="Garamond"/>
                <a:cs typeface="Garamond"/>
              </a:rPr>
              <a:t> </a:t>
            </a:r>
            <a:r>
              <a:rPr sz="2100" spc="85" dirty="0">
                <a:latin typeface="Garamond"/>
                <a:cs typeface="Garamond"/>
              </a:rPr>
              <a:t>adatai,</a:t>
            </a:r>
            <a:endParaRPr sz="2100">
              <a:latin typeface="Garamond"/>
              <a:cs typeface="Garamond"/>
            </a:endParaRPr>
          </a:p>
          <a:p>
            <a:pPr marL="356870">
              <a:lnSpc>
                <a:spcPct val="100000"/>
              </a:lnSpc>
            </a:pPr>
            <a:r>
              <a:rPr sz="2100" spc="90" dirty="0">
                <a:latin typeface="Garamond"/>
                <a:cs typeface="Garamond"/>
              </a:rPr>
              <a:t>hatályos/lejárt </a:t>
            </a:r>
            <a:r>
              <a:rPr sz="2100" spc="80" dirty="0">
                <a:latin typeface="Garamond"/>
                <a:cs typeface="Garamond"/>
              </a:rPr>
              <a:t>vízjogi </a:t>
            </a:r>
            <a:r>
              <a:rPr sz="2100" spc="90" dirty="0">
                <a:latin typeface="Garamond"/>
                <a:cs typeface="Garamond"/>
              </a:rPr>
              <a:t>engedély </a:t>
            </a:r>
            <a:r>
              <a:rPr sz="2100" spc="85" dirty="0">
                <a:latin typeface="Garamond"/>
                <a:cs typeface="Garamond"/>
              </a:rPr>
              <a:t>megléte </a:t>
            </a:r>
            <a:r>
              <a:rPr sz="2100" spc="50" dirty="0">
                <a:latin typeface="Garamond"/>
                <a:cs typeface="Garamond"/>
              </a:rPr>
              <a:t>és</a:t>
            </a:r>
            <a:r>
              <a:rPr sz="2100" spc="475" dirty="0">
                <a:latin typeface="Garamond"/>
                <a:cs typeface="Garamond"/>
              </a:rPr>
              <a:t> </a:t>
            </a:r>
            <a:r>
              <a:rPr sz="2100" spc="85" dirty="0">
                <a:latin typeface="Garamond"/>
                <a:cs typeface="Garamond"/>
              </a:rPr>
              <a:t>adatai</a:t>
            </a:r>
            <a:endParaRPr sz="2100">
              <a:latin typeface="Garamond"/>
              <a:cs typeface="Garamond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349752" y="6114287"/>
            <a:ext cx="1987296" cy="7437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96200" y="3816096"/>
            <a:ext cx="1246631" cy="22128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5319" y="228600"/>
            <a:ext cx="7772400" cy="8382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10858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55"/>
              </a:spcBef>
            </a:pPr>
            <a:r>
              <a:rPr spc="-5" dirty="0"/>
              <a:t>Környezeti </a:t>
            </a:r>
            <a:r>
              <a:rPr spc="-25" dirty="0"/>
              <a:t>körzeti</a:t>
            </a:r>
            <a:r>
              <a:rPr spc="5" dirty="0"/>
              <a:t> </a:t>
            </a:r>
            <a:r>
              <a:rPr spc="10" dirty="0"/>
              <a:t>tervek</a:t>
            </a:r>
          </a:p>
        </p:txBody>
      </p:sp>
      <p:sp>
        <p:nvSpPr>
          <p:cNvPr id="3" name="object 3"/>
          <p:cNvSpPr/>
          <p:nvPr/>
        </p:nvSpPr>
        <p:spPr>
          <a:xfrm>
            <a:off x="655319" y="1298447"/>
            <a:ext cx="7772400" cy="4401820"/>
          </a:xfrm>
          <a:custGeom>
            <a:avLst/>
            <a:gdLst/>
            <a:ahLst/>
            <a:cxnLst/>
            <a:rect l="l" t="t" r="r" b="b"/>
            <a:pathLst>
              <a:path w="7772400" h="4401820">
                <a:moveTo>
                  <a:pt x="0" y="4401312"/>
                </a:moveTo>
                <a:lnTo>
                  <a:pt x="7772400" y="4401312"/>
                </a:lnTo>
                <a:lnTo>
                  <a:pt x="7772400" y="0"/>
                </a:lnTo>
                <a:lnTo>
                  <a:pt x="0" y="0"/>
                </a:lnTo>
                <a:lnTo>
                  <a:pt x="0" y="4401312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33551" y="1313764"/>
            <a:ext cx="7615555" cy="42938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2000" spc="-10" dirty="0">
                <a:latin typeface="Garamond"/>
                <a:cs typeface="Garamond"/>
              </a:rPr>
              <a:t>Az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öntözési </a:t>
            </a:r>
            <a:r>
              <a:rPr sz="2000" u="sng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igazgatási </a:t>
            </a:r>
            <a:r>
              <a:rPr sz="2000" u="sng" spc="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szerv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által készíttetett </a:t>
            </a:r>
            <a:r>
              <a:rPr sz="2000" dirty="0">
                <a:latin typeface="Garamond"/>
                <a:cs typeface="Garamond"/>
              </a:rPr>
              <a:t>és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hatóság által </a:t>
            </a:r>
            <a:r>
              <a:rPr sz="2000" u="sng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jóváhagyott </a:t>
            </a:r>
            <a:r>
              <a:rPr sz="2000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dokumentáció, amely </a:t>
            </a:r>
            <a:r>
              <a:rPr sz="2000" dirty="0">
                <a:latin typeface="Garamond"/>
                <a:cs typeface="Garamond"/>
              </a:rPr>
              <a:t>környezetvédelmi, természetvédelmi és talajvédelmi  </a:t>
            </a:r>
            <a:r>
              <a:rPr sz="2000" spc="-5" dirty="0">
                <a:latin typeface="Garamond"/>
                <a:cs typeface="Garamond"/>
              </a:rPr>
              <a:t>előírások </a:t>
            </a:r>
            <a:r>
              <a:rPr sz="2000" dirty="0">
                <a:latin typeface="Garamond"/>
                <a:cs typeface="Garamond"/>
              </a:rPr>
              <a:t>tekintetében </a:t>
            </a:r>
            <a:r>
              <a:rPr sz="2000" b="1" dirty="0">
                <a:latin typeface="Garamond"/>
                <a:cs typeface="Garamond"/>
              </a:rPr>
              <a:t>hatósági engedélynek </a:t>
            </a:r>
            <a:r>
              <a:rPr sz="2000" b="1" spc="10" dirty="0">
                <a:latin typeface="Garamond"/>
                <a:cs typeface="Garamond"/>
              </a:rPr>
              <a:t>vagy </a:t>
            </a:r>
            <a:r>
              <a:rPr sz="2000" b="1" spc="-5" dirty="0">
                <a:latin typeface="Garamond"/>
                <a:cs typeface="Garamond"/>
              </a:rPr>
              <a:t>szakhatósági  állásfoglalásnak</a:t>
            </a:r>
            <a:r>
              <a:rPr sz="2000" b="1" spc="15" dirty="0">
                <a:latin typeface="Garamond"/>
                <a:cs typeface="Garamond"/>
              </a:rPr>
              <a:t> </a:t>
            </a:r>
            <a:r>
              <a:rPr sz="2000" spc="-10" dirty="0">
                <a:latin typeface="Garamond"/>
                <a:cs typeface="Garamond"/>
              </a:rPr>
              <a:t>minősül.</a:t>
            </a:r>
            <a:endParaRPr sz="20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latin typeface="Garamond"/>
                <a:cs typeface="Garamond"/>
              </a:rPr>
              <a:t>A</a:t>
            </a:r>
            <a:r>
              <a:rPr sz="2000" spc="105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környezeti</a:t>
            </a:r>
            <a:r>
              <a:rPr sz="2000" spc="100" dirty="0">
                <a:latin typeface="Garamond"/>
                <a:cs typeface="Garamond"/>
              </a:rPr>
              <a:t> </a:t>
            </a:r>
            <a:r>
              <a:rPr sz="2000" spc="-10" dirty="0">
                <a:latin typeface="Garamond"/>
                <a:cs typeface="Garamond"/>
              </a:rPr>
              <a:t>körzeti</a:t>
            </a:r>
            <a:r>
              <a:rPr sz="2000" spc="135" dirty="0">
                <a:latin typeface="Garamond"/>
                <a:cs typeface="Garamond"/>
              </a:rPr>
              <a:t> </a:t>
            </a:r>
            <a:r>
              <a:rPr sz="2000" spc="15" dirty="0">
                <a:latin typeface="Garamond"/>
                <a:cs typeface="Garamond"/>
              </a:rPr>
              <a:t>terv</a:t>
            </a:r>
            <a:r>
              <a:rPr sz="2000" spc="114" dirty="0">
                <a:latin typeface="Garamond"/>
                <a:cs typeface="Garamond"/>
              </a:rPr>
              <a:t>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kiváltja</a:t>
            </a:r>
            <a:r>
              <a:rPr sz="2000" u="sng" spc="12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az</a:t>
            </a:r>
            <a:r>
              <a:rPr sz="2000" u="sng" spc="10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előzetes</a:t>
            </a:r>
            <a:r>
              <a:rPr sz="2000" u="sng" spc="11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környezeti</a:t>
            </a:r>
            <a:r>
              <a:rPr sz="2000" u="sng" spc="12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vizsgálatot</a:t>
            </a:r>
            <a:r>
              <a:rPr sz="2000" spc="-5" dirty="0">
                <a:latin typeface="Garamond"/>
                <a:cs typeface="Garamond"/>
              </a:rPr>
              <a:t>,</a:t>
            </a:r>
            <a:r>
              <a:rPr sz="2000" spc="110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valamint</a:t>
            </a:r>
            <a:endParaRPr sz="20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aramond"/>
                <a:cs typeface="Garamond"/>
              </a:rPr>
              <a:t>elsősorban </a:t>
            </a:r>
            <a:r>
              <a:rPr sz="2000" spc="-5" dirty="0">
                <a:latin typeface="Garamond"/>
                <a:cs typeface="Garamond"/>
              </a:rPr>
              <a:t>a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talajvédelmi</a:t>
            </a:r>
            <a:r>
              <a:rPr sz="2000" u="sng" spc="10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000" u="sng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tervet</a:t>
            </a:r>
            <a:r>
              <a:rPr sz="2000" dirty="0">
                <a:latin typeface="Garamond"/>
                <a:cs typeface="Garamond"/>
              </a:rPr>
              <a:t>.</a:t>
            </a:r>
            <a:endParaRPr sz="20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</a:pPr>
            <a:r>
              <a:rPr sz="2000" b="1" spc="-5" dirty="0">
                <a:latin typeface="Garamond"/>
                <a:cs typeface="Garamond"/>
              </a:rPr>
              <a:t>20 </a:t>
            </a:r>
            <a:r>
              <a:rPr sz="2000" b="1" spc="-10" dirty="0">
                <a:latin typeface="Garamond"/>
                <a:cs typeface="Garamond"/>
              </a:rPr>
              <a:t>évig</a:t>
            </a:r>
            <a:r>
              <a:rPr sz="2000" b="1" spc="30" dirty="0">
                <a:latin typeface="Garamond"/>
                <a:cs typeface="Garamond"/>
              </a:rPr>
              <a:t> </a:t>
            </a:r>
            <a:r>
              <a:rPr sz="2000" b="1" spc="-5" dirty="0">
                <a:latin typeface="Garamond"/>
                <a:cs typeface="Garamond"/>
              </a:rPr>
              <a:t>hatályos!</a:t>
            </a:r>
            <a:endParaRPr sz="20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u="sng" spc="-50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Előnyei</a:t>
            </a:r>
            <a:r>
              <a:rPr sz="2000" b="1" spc="-10" dirty="0">
                <a:latin typeface="Garamond"/>
                <a:cs typeface="Garamond"/>
              </a:rPr>
              <a:t>:</a:t>
            </a:r>
            <a:endParaRPr sz="2000">
              <a:latin typeface="Garamond"/>
              <a:cs typeface="Garamond"/>
            </a:endParaRPr>
          </a:p>
          <a:p>
            <a:pPr marL="357505" indent="-345440">
              <a:lnSpc>
                <a:spcPct val="100000"/>
              </a:lnSpc>
              <a:buFont typeface="Wingdings"/>
              <a:buChar char=""/>
              <a:tabLst>
                <a:tab pos="357505" algn="l"/>
                <a:tab pos="358140" algn="l"/>
              </a:tabLst>
            </a:pPr>
            <a:r>
              <a:rPr sz="2000" spc="-5" dirty="0">
                <a:latin typeface="Garamond"/>
                <a:cs typeface="Garamond"/>
              </a:rPr>
              <a:t>Szakhatósági eljárások </a:t>
            </a:r>
            <a:r>
              <a:rPr sz="2000" spc="-10" dirty="0">
                <a:latin typeface="Garamond"/>
                <a:cs typeface="Garamond"/>
              </a:rPr>
              <a:t>kiváltása</a:t>
            </a:r>
            <a:r>
              <a:rPr sz="2000" spc="120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(részbeni/teljes)</a:t>
            </a:r>
            <a:endParaRPr sz="2000">
              <a:latin typeface="Garamond"/>
              <a:cs typeface="Garamond"/>
            </a:endParaRPr>
          </a:p>
          <a:p>
            <a:pPr marL="357505" indent="-345440">
              <a:lnSpc>
                <a:spcPct val="100000"/>
              </a:lnSpc>
              <a:buFont typeface="Wingdings"/>
              <a:buChar char=""/>
              <a:tabLst>
                <a:tab pos="357505" algn="l"/>
                <a:tab pos="358140" algn="l"/>
              </a:tabLst>
            </a:pPr>
            <a:r>
              <a:rPr sz="2000" spc="-10" dirty="0">
                <a:latin typeface="Garamond"/>
                <a:cs typeface="Garamond"/>
              </a:rPr>
              <a:t>Vízjogi </a:t>
            </a:r>
            <a:r>
              <a:rPr sz="2000" spc="-5" dirty="0">
                <a:latin typeface="Garamond"/>
                <a:cs typeface="Garamond"/>
              </a:rPr>
              <a:t>engedélyeztetési </a:t>
            </a:r>
            <a:r>
              <a:rPr sz="2000" dirty="0">
                <a:latin typeface="Garamond"/>
                <a:cs typeface="Garamond"/>
              </a:rPr>
              <a:t>eljárás egyszerűbbé</a:t>
            </a:r>
            <a:r>
              <a:rPr sz="2000" spc="140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válása</a:t>
            </a:r>
            <a:endParaRPr sz="2000">
              <a:latin typeface="Garamond"/>
              <a:cs typeface="Garamond"/>
            </a:endParaRPr>
          </a:p>
          <a:p>
            <a:pPr marL="357505" indent="-34544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57505" algn="l"/>
                <a:tab pos="358140" algn="l"/>
              </a:tabLst>
            </a:pPr>
            <a:r>
              <a:rPr sz="2000" spc="-10" dirty="0">
                <a:latin typeface="Garamond"/>
                <a:cs typeface="Garamond"/>
              </a:rPr>
              <a:t>Adminisztrációs </a:t>
            </a:r>
            <a:r>
              <a:rPr sz="2000" spc="-5" dirty="0">
                <a:latin typeface="Garamond"/>
                <a:cs typeface="Garamond"/>
              </a:rPr>
              <a:t>terhek</a:t>
            </a:r>
            <a:r>
              <a:rPr sz="2000" spc="80" dirty="0">
                <a:latin typeface="Garamond"/>
                <a:cs typeface="Garamond"/>
              </a:rPr>
              <a:t> </a:t>
            </a:r>
            <a:r>
              <a:rPr sz="2000" spc="-10" dirty="0">
                <a:latin typeface="Garamond"/>
                <a:cs typeface="Garamond"/>
              </a:rPr>
              <a:t>csökkenése</a:t>
            </a:r>
            <a:endParaRPr sz="2000">
              <a:latin typeface="Garamond"/>
              <a:cs typeface="Garamond"/>
            </a:endParaRPr>
          </a:p>
          <a:p>
            <a:pPr marL="357505" indent="-345440">
              <a:lnSpc>
                <a:spcPct val="100000"/>
              </a:lnSpc>
              <a:buFont typeface="Wingdings"/>
              <a:buChar char=""/>
              <a:tabLst>
                <a:tab pos="357505" algn="l"/>
                <a:tab pos="358140" algn="l"/>
              </a:tabLst>
            </a:pPr>
            <a:r>
              <a:rPr sz="2000" spc="-15" dirty="0">
                <a:latin typeface="Garamond"/>
                <a:cs typeface="Garamond"/>
              </a:rPr>
              <a:t>Költségek </a:t>
            </a:r>
            <a:r>
              <a:rPr sz="2000" spc="-10" dirty="0">
                <a:latin typeface="Garamond"/>
                <a:cs typeface="Garamond"/>
              </a:rPr>
              <a:t>enyhítése </a:t>
            </a:r>
            <a:r>
              <a:rPr sz="2000" spc="-5" dirty="0">
                <a:latin typeface="Garamond"/>
                <a:cs typeface="Garamond"/>
              </a:rPr>
              <a:t>a gazdálkodók</a:t>
            </a:r>
            <a:r>
              <a:rPr sz="2000" spc="240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számára</a:t>
            </a:r>
            <a:endParaRPr sz="2000">
              <a:latin typeface="Garamond"/>
              <a:cs typeface="Garamon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200400" y="6007607"/>
            <a:ext cx="2267712" cy="8503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0080" y="609600"/>
            <a:ext cx="7775575" cy="5334000"/>
          </a:xfrm>
          <a:custGeom>
            <a:avLst/>
            <a:gdLst/>
            <a:ahLst/>
            <a:cxnLst/>
            <a:rect l="l" t="t" r="r" b="b"/>
            <a:pathLst>
              <a:path w="7775575" h="5334000">
                <a:moveTo>
                  <a:pt x="0" y="5334000"/>
                </a:moveTo>
                <a:lnTo>
                  <a:pt x="7775448" y="5334000"/>
                </a:lnTo>
                <a:lnTo>
                  <a:pt x="7775448" y="0"/>
                </a:lnTo>
                <a:lnTo>
                  <a:pt x="0" y="0"/>
                </a:lnTo>
                <a:lnTo>
                  <a:pt x="0" y="533400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2342" y="1027303"/>
            <a:ext cx="7024370" cy="1928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1480" marR="39179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Garamond"/>
                <a:cs typeface="Garamond"/>
              </a:rPr>
              <a:t>A </a:t>
            </a:r>
            <a:r>
              <a:rPr sz="2400" b="1" spc="-5" dirty="0">
                <a:latin typeface="Garamond"/>
                <a:cs typeface="Garamond"/>
              </a:rPr>
              <a:t>Vidékfejlesztési Program keretében jelenleg is  </a:t>
            </a:r>
            <a:r>
              <a:rPr sz="2400" b="1" dirty="0">
                <a:latin typeface="Garamond"/>
                <a:cs typeface="Garamond"/>
              </a:rPr>
              <a:t>pályázható</a:t>
            </a:r>
            <a:r>
              <a:rPr sz="2400" b="1" spc="-5" dirty="0">
                <a:latin typeface="Garamond"/>
                <a:cs typeface="Garamond"/>
              </a:rPr>
              <a:t> </a:t>
            </a:r>
            <a:r>
              <a:rPr sz="2400" b="1" dirty="0">
                <a:latin typeface="Garamond"/>
                <a:cs typeface="Garamond"/>
              </a:rPr>
              <a:t>:</a:t>
            </a:r>
            <a:endParaRPr sz="2400">
              <a:latin typeface="Garamond"/>
              <a:cs typeface="Garamond"/>
            </a:endParaRPr>
          </a:p>
          <a:p>
            <a:pPr algn="ctr">
              <a:lnSpc>
                <a:spcPct val="100000"/>
              </a:lnSpc>
            </a:pPr>
            <a:r>
              <a:rPr sz="2400" b="1" dirty="0">
                <a:latin typeface="Garamond"/>
                <a:cs typeface="Garamond"/>
              </a:rPr>
              <a:t>„A </a:t>
            </a:r>
            <a:r>
              <a:rPr sz="2400" b="1" spc="-10" dirty="0">
                <a:latin typeface="Garamond"/>
                <a:cs typeface="Garamond"/>
              </a:rPr>
              <a:t>mezőgazdasági vízgazdálkodási </a:t>
            </a:r>
            <a:r>
              <a:rPr sz="2400" b="1" dirty="0">
                <a:latin typeface="Garamond"/>
                <a:cs typeface="Garamond"/>
              </a:rPr>
              <a:t>ágazat</a:t>
            </a:r>
            <a:r>
              <a:rPr sz="2400" b="1" spc="-5" dirty="0">
                <a:latin typeface="Garamond"/>
                <a:cs typeface="Garamond"/>
              </a:rPr>
              <a:t> fejlesztése”</a:t>
            </a:r>
            <a:endParaRPr sz="2400">
              <a:latin typeface="Garamond"/>
              <a:cs typeface="Garamond"/>
            </a:endParaRPr>
          </a:p>
          <a:p>
            <a:pPr marL="9525" algn="ctr">
              <a:lnSpc>
                <a:spcPct val="100000"/>
              </a:lnSpc>
              <a:spcBef>
                <a:spcPts val="5"/>
              </a:spcBef>
            </a:pPr>
            <a:r>
              <a:rPr sz="2400" b="1" dirty="0">
                <a:latin typeface="Garamond"/>
                <a:cs typeface="Garamond"/>
              </a:rPr>
              <a:t>című</a:t>
            </a:r>
            <a:endParaRPr sz="2400">
              <a:latin typeface="Garamond"/>
              <a:cs typeface="Garamond"/>
            </a:endParaRPr>
          </a:p>
          <a:p>
            <a:pPr marL="8890" algn="ctr">
              <a:lnSpc>
                <a:spcPct val="100000"/>
              </a:lnSpc>
              <a:spcBef>
                <a:spcPts val="575"/>
              </a:spcBef>
            </a:pPr>
            <a:r>
              <a:rPr sz="2400" b="1" spc="-5" dirty="0">
                <a:latin typeface="Garamond"/>
                <a:cs typeface="Garamond"/>
              </a:rPr>
              <a:t>(VP2-4.1.4-16 kódszámú)</a:t>
            </a:r>
            <a:r>
              <a:rPr sz="2400" b="1" spc="10" dirty="0">
                <a:latin typeface="Garamond"/>
                <a:cs typeface="Garamond"/>
              </a:rPr>
              <a:t> </a:t>
            </a:r>
            <a:r>
              <a:rPr sz="2400" b="1" spc="-10" dirty="0">
                <a:latin typeface="Garamond"/>
                <a:cs typeface="Garamond"/>
              </a:rPr>
              <a:t>felhívás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98904" y="3124200"/>
            <a:ext cx="5257800" cy="27401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00400" y="6007607"/>
            <a:ext cx="2267712" cy="8503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274320"/>
            <a:ext cx="8229600" cy="1143000"/>
          </a:xfrm>
          <a:custGeom>
            <a:avLst/>
            <a:gdLst/>
            <a:ahLst/>
            <a:cxnLst/>
            <a:rect l="l" t="t" r="r" b="b"/>
            <a:pathLst>
              <a:path w="8229600" h="1143000">
                <a:moveTo>
                  <a:pt x="0" y="1143000"/>
                </a:moveTo>
                <a:lnTo>
                  <a:pt x="8229600" y="1143000"/>
                </a:lnTo>
                <a:lnTo>
                  <a:pt x="82296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8510" marR="5080" indent="-765810">
              <a:lnSpc>
                <a:spcPct val="100000"/>
              </a:lnSpc>
              <a:spcBef>
                <a:spcPts val="100"/>
              </a:spcBef>
            </a:pPr>
            <a:r>
              <a:rPr dirty="0"/>
              <a:t>A </a:t>
            </a:r>
            <a:r>
              <a:rPr spc="-10" dirty="0"/>
              <a:t>Vidékfejlesztési </a:t>
            </a:r>
            <a:r>
              <a:rPr dirty="0"/>
              <a:t>Program </a:t>
            </a:r>
            <a:r>
              <a:rPr spc="-10" dirty="0"/>
              <a:t>keretében  jelenleg </a:t>
            </a:r>
            <a:r>
              <a:rPr spc="-5" dirty="0"/>
              <a:t>is pályázható</a:t>
            </a:r>
            <a:r>
              <a:rPr spc="20" dirty="0"/>
              <a:t> </a:t>
            </a:r>
            <a:r>
              <a:rPr spc="-10" dirty="0"/>
              <a:t>felhívás</a:t>
            </a:r>
          </a:p>
        </p:txBody>
      </p:sp>
      <p:sp>
        <p:nvSpPr>
          <p:cNvPr id="4" name="object 4"/>
          <p:cNvSpPr/>
          <p:nvPr/>
        </p:nvSpPr>
        <p:spPr>
          <a:xfrm>
            <a:off x="3200400" y="6007607"/>
            <a:ext cx="2267712" cy="8503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9600" y="1600200"/>
            <a:ext cx="7863840" cy="45262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28615" y="2209800"/>
            <a:ext cx="862965" cy="463550"/>
          </a:xfrm>
          <a:custGeom>
            <a:avLst/>
            <a:gdLst/>
            <a:ahLst/>
            <a:cxnLst/>
            <a:rect l="l" t="t" r="r" b="b"/>
            <a:pathLst>
              <a:path w="862964" h="463550">
                <a:moveTo>
                  <a:pt x="0" y="231648"/>
                </a:moveTo>
                <a:lnTo>
                  <a:pt x="15402" y="170082"/>
                </a:lnTo>
                <a:lnTo>
                  <a:pt x="58871" y="114751"/>
                </a:lnTo>
                <a:lnTo>
                  <a:pt x="89848" y="90114"/>
                </a:lnTo>
                <a:lnTo>
                  <a:pt x="126301" y="67865"/>
                </a:lnTo>
                <a:lnTo>
                  <a:pt x="167718" y="48280"/>
                </a:lnTo>
                <a:lnTo>
                  <a:pt x="213585" y="31637"/>
                </a:lnTo>
                <a:lnTo>
                  <a:pt x="263390" y="18210"/>
                </a:lnTo>
                <a:lnTo>
                  <a:pt x="316618" y="8277"/>
                </a:lnTo>
                <a:lnTo>
                  <a:pt x="372756" y="2115"/>
                </a:lnTo>
                <a:lnTo>
                  <a:pt x="431292" y="0"/>
                </a:lnTo>
                <a:lnTo>
                  <a:pt x="489827" y="2115"/>
                </a:lnTo>
                <a:lnTo>
                  <a:pt x="545965" y="8277"/>
                </a:lnTo>
                <a:lnTo>
                  <a:pt x="599193" y="18210"/>
                </a:lnTo>
                <a:lnTo>
                  <a:pt x="648998" y="31637"/>
                </a:lnTo>
                <a:lnTo>
                  <a:pt x="694865" y="48280"/>
                </a:lnTo>
                <a:lnTo>
                  <a:pt x="736282" y="67865"/>
                </a:lnTo>
                <a:lnTo>
                  <a:pt x="772735" y="90114"/>
                </a:lnTo>
                <a:lnTo>
                  <a:pt x="803712" y="114751"/>
                </a:lnTo>
                <a:lnTo>
                  <a:pt x="847181" y="170082"/>
                </a:lnTo>
                <a:lnTo>
                  <a:pt x="862584" y="231648"/>
                </a:lnTo>
                <a:lnTo>
                  <a:pt x="858647" y="263071"/>
                </a:lnTo>
                <a:lnTo>
                  <a:pt x="828698" y="321796"/>
                </a:lnTo>
                <a:lnTo>
                  <a:pt x="772735" y="373181"/>
                </a:lnTo>
                <a:lnTo>
                  <a:pt x="736282" y="395430"/>
                </a:lnTo>
                <a:lnTo>
                  <a:pt x="694865" y="415015"/>
                </a:lnTo>
                <a:lnTo>
                  <a:pt x="648998" y="431658"/>
                </a:lnTo>
                <a:lnTo>
                  <a:pt x="599193" y="445085"/>
                </a:lnTo>
                <a:lnTo>
                  <a:pt x="545965" y="455018"/>
                </a:lnTo>
                <a:lnTo>
                  <a:pt x="489827" y="461180"/>
                </a:lnTo>
                <a:lnTo>
                  <a:pt x="431292" y="463296"/>
                </a:lnTo>
                <a:lnTo>
                  <a:pt x="372756" y="461180"/>
                </a:lnTo>
                <a:lnTo>
                  <a:pt x="316618" y="455018"/>
                </a:lnTo>
                <a:lnTo>
                  <a:pt x="263390" y="445085"/>
                </a:lnTo>
                <a:lnTo>
                  <a:pt x="213585" y="431658"/>
                </a:lnTo>
                <a:lnTo>
                  <a:pt x="167718" y="415015"/>
                </a:lnTo>
                <a:lnTo>
                  <a:pt x="126301" y="395430"/>
                </a:lnTo>
                <a:lnTo>
                  <a:pt x="89848" y="373181"/>
                </a:lnTo>
                <a:lnTo>
                  <a:pt x="58871" y="348544"/>
                </a:lnTo>
                <a:lnTo>
                  <a:pt x="15402" y="293213"/>
                </a:lnTo>
                <a:lnTo>
                  <a:pt x="0" y="231648"/>
                </a:lnTo>
                <a:close/>
              </a:path>
            </a:pathLst>
          </a:custGeom>
          <a:ln w="24384">
            <a:solidFill>
              <a:srgbClr val="00AF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92040" y="5568696"/>
            <a:ext cx="1015365" cy="439420"/>
          </a:xfrm>
          <a:custGeom>
            <a:avLst/>
            <a:gdLst/>
            <a:ahLst/>
            <a:cxnLst/>
            <a:rect l="l" t="t" r="r" b="b"/>
            <a:pathLst>
              <a:path w="1015364" h="439420">
                <a:moveTo>
                  <a:pt x="0" y="219455"/>
                </a:moveTo>
                <a:lnTo>
                  <a:pt x="15498" y="165418"/>
                </a:lnTo>
                <a:lnTo>
                  <a:pt x="59458" y="116285"/>
                </a:lnTo>
                <a:lnTo>
                  <a:pt x="90923" y="94073"/>
                </a:lnTo>
                <a:lnTo>
                  <a:pt x="128076" y="73703"/>
                </a:lnTo>
                <a:lnTo>
                  <a:pt x="170442" y="55383"/>
                </a:lnTo>
                <a:lnTo>
                  <a:pt x="217547" y="39317"/>
                </a:lnTo>
                <a:lnTo>
                  <a:pt x="268913" y="25711"/>
                </a:lnTo>
                <a:lnTo>
                  <a:pt x="324066" y="14771"/>
                </a:lnTo>
                <a:lnTo>
                  <a:pt x="382531" y="6701"/>
                </a:lnTo>
                <a:lnTo>
                  <a:pt x="443831" y="1709"/>
                </a:lnTo>
                <a:lnTo>
                  <a:pt x="507492" y="0"/>
                </a:lnTo>
                <a:lnTo>
                  <a:pt x="571152" y="1709"/>
                </a:lnTo>
                <a:lnTo>
                  <a:pt x="632452" y="6701"/>
                </a:lnTo>
                <a:lnTo>
                  <a:pt x="690917" y="14771"/>
                </a:lnTo>
                <a:lnTo>
                  <a:pt x="746070" y="25711"/>
                </a:lnTo>
                <a:lnTo>
                  <a:pt x="797436" y="39317"/>
                </a:lnTo>
                <a:lnTo>
                  <a:pt x="844541" y="55383"/>
                </a:lnTo>
                <a:lnTo>
                  <a:pt x="886907" y="73703"/>
                </a:lnTo>
                <a:lnTo>
                  <a:pt x="924060" y="94073"/>
                </a:lnTo>
                <a:lnTo>
                  <a:pt x="955525" y="116285"/>
                </a:lnTo>
                <a:lnTo>
                  <a:pt x="999485" y="165418"/>
                </a:lnTo>
                <a:lnTo>
                  <a:pt x="1014984" y="219455"/>
                </a:lnTo>
                <a:lnTo>
                  <a:pt x="1011030" y="246982"/>
                </a:lnTo>
                <a:lnTo>
                  <a:pt x="980825" y="298770"/>
                </a:lnTo>
                <a:lnTo>
                  <a:pt x="924060" y="344833"/>
                </a:lnTo>
                <a:lnTo>
                  <a:pt x="886907" y="365203"/>
                </a:lnTo>
                <a:lnTo>
                  <a:pt x="844541" y="383524"/>
                </a:lnTo>
                <a:lnTo>
                  <a:pt x="797436" y="399591"/>
                </a:lnTo>
                <a:lnTo>
                  <a:pt x="746070" y="413198"/>
                </a:lnTo>
                <a:lnTo>
                  <a:pt x="690917" y="424139"/>
                </a:lnTo>
                <a:lnTo>
                  <a:pt x="632452" y="432209"/>
                </a:lnTo>
                <a:lnTo>
                  <a:pt x="571152" y="437202"/>
                </a:lnTo>
                <a:lnTo>
                  <a:pt x="507492" y="438911"/>
                </a:lnTo>
                <a:lnTo>
                  <a:pt x="443831" y="437202"/>
                </a:lnTo>
                <a:lnTo>
                  <a:pt x="382531" y="432209"/>
                </a:lnTo>
                <a:lnTo>
                  <a:pt x="324066" y="424139"/>
                </a:lnTo>
                <a:lnTo>
                  <a:pt x="268913" y="413198"/>
                </a:lnTo>
                <a:lnTo>
                  <a:pt x="217547" y="399591"/>
                </a:lnTo>
                <a:lnTo>
                  <a:pt x="170442" y="383524"/>
                </a:lnTo>
                <a:lnTo>
                  <a:pt x="128076" y="365203"/>
                </a:lnTo>
                <a:lnTo>
                  <a:pt x="90923" y="344833"/>
                </a:lnTo>
                <a:lnTo>
                  <a:pt x="59458" y="322620"/>
                </a:lnTo>
                <a:lnTo>
                  <a:pt x="15498" y="273489"/>
                </a:lnTo>
                <a:lnTo>
                  <a:pt x="0" y="219455"/>
                </a:lnTo>
                <a:close/>
              </a:path>
            </a:pathLst>
          </a:custGeom>
          <a:ln w="24384">
            <a:solidFill>
              <a:srgbClr val="00AF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7031" y="1588007"/>
            <a:ext cx="7848600" cy="4383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52705" rIns="0" bIns="0" rtlCol="0">
            <a:spAutoFit/>
          </a:bodyPr>
          <a:lstStyle/>
          <a:p>
            <a:pPr marL="1573530" marR="168910" indent="-1399540">
              <a:lnSpc>
                <a:spcPct val="100000"/>
              </a:lnSpc>
              <a:spcBef>
                <a:spcPts val="415"/>
              </a:spcBef>
              <a:tabLst>
                <a:tab pos="5352415" algn="l"/>
              </a:tabLst>
            </a:pPr>
            <a:r>
              <a:rPr sz="3200" spc="-5" dirty="0"/>
              <a:t>A </a:t>
            </a:r>
            <a:r>
              <a:rPr sz="3200" spc="-15" dirty="0"/>
              <a:t>Vidékfejlesztési </a:t>
            </a:r>
            <a:r>
              <a:rPr sz="3200" spc="-5" dirty="0"/>
              <a:t>Program </a:t>
            </a:r>
            <a:r>
              <a:rPr sz="3200" spc="-10" dirty="0"/>
              <a:t>keretében jelenleg  még</a:t>
            </a:r>
            <a:r>
              <a:rPr sz="3200" spc="40" dirty="0"/>
              <a:t> </a:t>
            </a:r>
            <a:r>
              <a:rPr sz="3200" u="heavy" spc="-15" dirty="0">
                <a:uFill>
                  <a:solidFill>
                    <a:srgbClr val="000000"/>
                  </a:solidFill>
                </a:uFill>
              </a:rPr>
              <a:t>nem</a:t>
            </a:r>
            <a:r>
              <a:rPr sz="3200" u="heavy" spc="5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sz="3200" u="heavy" spc="-5" dirty="0">
                <a:uFill>
                  <a:solidFill>
                    <a:srgbClr val="000000"/>
                  </a:solidFill>
                </a:uFill>
              </a:rPr>
              <a:t>pályázható	</a:t>
            </a:r>
            <a:r>
              <a:rPr sz="3200" spc="-15" dirty="0"/>
              <a:t>felhívás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457200" y="1600200"/>
            <a:ext cx="8229600" cy="4407535"/>
          </a:xfrm>
          <a:custGeom>
            <a:avLst/>
            <a:gdLst/>
            <a:ahLst/>
            <a:cxnLst/>
            <a:rect l="l" t="t" r="r" b="b"/>
            <a:pathLst>
              <a:path w="8229600" h="4407535">
                <a:moveTo>
                  <a:pt x="0" y="4407408"/>
                </a:moveTo>
                <a:lnTo>
                  <a:pt x="8229600" y="4407408"/>
                </a:lnTo>
                <a:lnTo>
                  <a:pt x="8229600" y="0"/>
                </a:lnTo>
                <a:lnTo>
                  <a:pt x="0" y="0"/>
                </a:lnTo>
                <a:lnTo>
                  <a:pt x="0" y="4407408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6244" y="1959295"/>
            <a:ext cx="8077200" cy="326199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05"/>
              </a:spcBef>
            </a:pPr>
            <a:r>
              <a:rPr sz="2500" b="1" i="1" spc="-55" dirty="0">
                <a:latin typeface="Garamond"/>
                <a:cs typeface="Garamond"/>
              </a:rPr>
              <a:t>Az </a:t>
            </a:r>
            <a:r>
              <a:rPr sz="2500" b="1" i="1" spc="-50" dirty="0">
                <a:latin typeface="Garamond"/>
                <a:cs typeface="Garamond"/>
              </a:rPr>
              <a:t>öntözési </a:t>
            </a:r>
            <a:r>
              <a:rPr sz="2500" b="1" i="1" spc="-60" dirty="0">
                <a:latin typeface="Garamond"/>
                <a:cs typeface="Garamond"/>
              </a:rPr>
              <a:t>közösségek </a:t>
            </a:r>
            <a:r>
              <a:rPr sz="2500" b="1" i="1" spc="-55" dirty="0">
                <a:latin typeface="Garamond"/>
                <a:cs typeface="Garamond"/>
              </a:rPr>
              <a:t>együttműködésének támogatása:</a:t>
            </a:r>
            <a:r>
              <a:rPr sz="2500" b="1" i="1" spc="165" dirty="0">
                <a:latin typeface="Garamond"/>
                <a:cs typeface="Garamond"/>
              </a:rPr>
              <a:t> </a:t>
            </a:r>
            <a:r>
              <a:rPr sz="2500" b="1" i="1" u="heavy" spc="-2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terv</a:t>
            </a:r>
            <a:endParaRPr sz="2500">
              <a:latin typeface="Garamond"/>
              <a:cs typeface="Garamond"/>
            </a:endParaRPr>
          </a:p>
          <a:p>
            <a:pPr marL="356870" marR="5080" indent="-344805" algn="just">
              <a:lnSpc>
                <a:spcPct val="100000"/>
              </a:lnSpc>
              <a:spcBef>
                <a:spcPts val="555"/>
              </a:spcBef>
              <a:buFont typeface="Wingdings"/>
              <a:buChar char=""/>
              <a:tabLst>
                <a:tab pos="357505" algn="l"/>
              </a:tabLst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-20" dirty="0">
                <a:latin typeface="Garamond"/>
                <a:cs typeface="Garamond"/>
              </a:rPr>
              <a:t>Felhívás </a:t>
            </a:r>
            <a:r>
              <a:rPr sz="2400" spc="-5" dirty="0">
                <a:latin typeface="Garamond"/>
                <a:cs typeface="Garamond"/>
              </a:rPr>
              <a:t>célja </a:t>
            </a:r>
            <a:r>
              <a:rPr sz="2400" spc="-10" dirty="0">
                <a:latin typeface="Garamond"/>
                <a:cs typeface="Garamond"/>
              </a:rPr>
              <a:t>önkéntes </a:t>
            </a:r>
            <a:r>
              <a:rPr sz="2400" dirty="0">
                <a:latin typeface="Garamond"/>
                <a:cs typeface="Garamond"/>
              </a:rPr>
              <a:t>együttműködések, </a:t>
            </a:r>
            <a:r>
              <a:rPr sz="2400" spc="-5" dirty="0">
                <a:latin typeface="Garamond"/>
                <a:cs typeface="Garamond"/>
              </a:rPr>
              <a:t>ún. öntözési  közösségek létrehozásának </a:t>
            </a:r>
            <a:r>
              <a:rPr sz="2400" dirty="0">
                <a:latin typeface="Garamond"/>
                <a:cs typeface="Garamond"/>
              </a:rPr>
              <a:t>támogatása a méretgazdaságos  </a:t>
            </a:r>
            <a:r>
              <a:rPr sz="2400" spc="-5" dirty="0">
                <a:latin typeface="Garamond"/>
                <a:cs typeface="Garamond"/>
              </a:rPr>
              <a:t>öntözés </a:t>
            </a:r>
            <a:r>
              <a:rPr sz="2400" spc="5" dirty="0">
                <a:latin typeface="Garamond"/>
                <a:cs typeface="Garamond"/>
              </a:rPr>
              <a:t>megszervezése</a:t>
            </a:r>
            <a:r>
              <a:rPr sz="2400" spc="-30" dirty="0">
                <a:latin typeface="Garamond"/>
                <a:cs typeface="Garamond"/>
              </a:rPr>
              <a:t> </a:t>
            </a:r>
            <a:r>
              <a:rPr sz="2400" dirty="0">
                <a:latin typeface="Garamond"/>
                <a:cs typeface="Garamond"/>
              </a:rPr>
              <a:t>érdekében.</a:t>
            </a:r>
            <a:endParaRPr sz="2400">
              <a:latin typeface="Garamond"/>
              <a:cs typeface="Garamond"/>
            </a:endParaRPr>
          </a:p>
          <a:p>
            <a:pPr marL="356870" marR="5080" indent="-344805" algn="just">
              <a:lnSpc>
                <a:spcPct val="100000"/>
              </a:lnSpc>
              <a:spcBef>
                <a:spcPts val="580"/>
              </a:spcBef>
              <a:buFont typeface="Wingdings"/>
              <a:buChar char=""/>
              <a:tabLst>
                <a:tab pos="357505" algn="l"/>
              </a:tabLst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-15" dirty="0">
                <a:latin typeface="Garamond"/>
                <a:cs typeface="Garamond"/>
              </a:rPr>
              <a:t>Felhívás </a:t>
            </a:r>
            <a:r>
              <a:rPr sz="2400" spc="-10" dirty="0">
                <a:latin typeface="Garamond"/>
                <a:cs typeface="Garamond"/>
              </a:rPr>
              <a:t>meghirdetésekor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5" dirty="0">
                <a:latin typeface="Garamond"/>
                <a:cs typeface="Garamond"/>
              </a:rPr>
              <a:t>támogatásra </a:t>
            </a:r>
            <a:r>
              <a:rPr sz="2400" spc="-5" dirty="0">
                <a:latin typeface="Garamond"/>
                <a:cs typeface="Garamond"/>
              </a:rPr>
              <a:t>rendelkezésre álló  </a:t>
            </a:r>
            <a:r>
              <a:rPr sz="2400" spc="5" dirty="0">
                <a:latin typeface="Garamond"/>
                <a:cs typeface="Garamond"/>
              </a:rPr>
              <a:t>tervezett </a:t>
            </a:r>
            <a:r>
              <a:rPr sz="2400" spc="-5" dirty="0">
                <a:latin typeface="Garamond"/>
                <a:cs typeface="Garamond"/>
              </a:rPr>
              <a:t>keretösszeg </a:t>
            </a:r>
            <a:r>
              <a:rPr sz="2400" dirty="0">
                <a:latin typeface="Garamond"/>
                <a:cs typeface="Garamond"/>
              </a:rPr>
              <a:t>: </a:t>
            </a:r>
            <a:r>
              <a:rPr sz="2400" b="1" dirty="0">
                <a:latin typeface="Garamond"/>
                <a:cs typeface="Garamond"/>
              </a:rPr>
              <a:t>2,32 </a:t>
            </a:r>
            <a:r>
              <a:rPr sz="2400" b="1" spc="-10" dirty="0">
                <a:latin typeface="Garamond"/>
                <a:cs typeface="Garamond"/>
              </a:rPr>
              <a:t>milliárd Ft.</a:t>
            </a:r>
            <a:endParaRPr sz="2400">
              <a:latin typeface="Garamond"/>
              <a:cs typeface="Garamond"/>
            </a:endParaRPr>
          </a:p>
          <a:p>
            <a:pPr marL="356870" indent="-344805" algn="just">
              <a:lnSpc>
                <a:spcPct val="100000"/>
              </a:lnSpc>
              <a:spcBef>
                <a:spcPts val="580"/>
              </a:spcBef>
              <a:buFont typeface="Wingdings"/>
              <a:buChar char=""/>
              <a:tabLst>
                <a:tab pos="357505" algn="l"/>
              </a:tabLst>
            </a:pPr>
            <a:r>
              <a:rPr sz="2400" b="1" dirty="0">
                <a:latin typeface="Garamond"/>
                <a:cs typeface="Garamond"/>
              </a:rPr>
              <a:t>A </a:t>
            </a:r>
            <a:r>
              <a:rPr sz="2400" b="1" spc="-10" dirty="0">
                <a:latin typeface="Garamond"/>
                <a:cs typeface="Garamond"/>
              </a:rPr>
              <a:t>támogatás </a:t>
            </a:r>
            <a:r>
              <a:rPr sz="2400" b="1" dirty="0">
                <a:latin typeface="Garamond"/>
                <a:cs typeface="Garamond"/>
              </a:rPr>
              <a:t>maximális </a:t>
            </a:r>
            <a:r>
              <a:rPr sz="2400" b="1" spc="-5" dirty="0">
                <a:latin typeface="Garamond"/>
                <a:cs typeface="Garamond"/>
              </a:rPr>
              <a:t>mértéke </a:t>
            </a:r>
            <a:r>
              <a:rPr sz="2400" b="1" dirty="0">
                <a:latin typeface="Garamond"/>
                <a:cs typeface="Garamond"/>
              </a:rPr>
              <a:t>az </a:t>
            </a:r>
            <a:r>
              <a:rPr sz="2400" b="1" spc="-10" dirty="0">
                <a:latin typeface="Garamond"/>
                <a:cs typeface="Garamond"/>
              </a:rPr>
              <a:t>összes</a:t>
            </a:r>
            <a:r>
              <a:rPr sz="2400" b="1" spc="555" dirty="0">
                <a:latin typeface="Garamond"/>
                <a:cs typeface="Garamond"/>
              </a:rPr>
              <a:t> </a:t>
            </a:r>
            <a:r>
              <a:rPr sz="2400" b="1" spc="-5" dirty="0">
                <a:latin typeface="Garamond"/>
                <a:cs typeface="Garamond"/>
              </a:rPr>
              <a:t>elszámolható</a:t>
            </a:r>
            <a:endParaRPr sz="2400">
              <a:latin typeface="Garamond"/>
              <a:cs typeface="Garamond"/>
            </a:endParaRPr>
          </a:p>
          <a:p>
            <a:pPr marL="356870" algn="just">
              <a:lnSpc>
                <a:spcPct val="100000"/>
              </a:lnSpc>
            </a:pPr>
            <a:r>
              <a:rPr sz="2400" b="1" spc="-10" dirty="0">
                <a:latin typeface="Garamond"/>
                <a:cs typeface="Garamond"/>
              </a:rPr>
              <a:t>költség </a:t>
            </a:r>
            <a:r>
              <a:rPr sz="2400" b="1" dirty="0">
                <a:latin typeface="Garamond"/>
                <a:cs typeface="Garamond"/>
              </a:rPr>
              <a:t>90</a:t>
            </a:r>
            <a:r>
              <a:rPr sz="2400" b="1" spc="10" dirty="0">
                <a:latin typeface="Garamond"/>
                <a:cs typeface="Garamond"/>
              </a:rPr>
              <a:t> </a:t>
            </a:r>
            <a:r>
              <a:rPr sz="2400" b="1" spc="-5" dirty="0">
                <a:latin typeface="Garamond"/>
                <a:cs typeface="Garamond"/>
              </a:rPr>
              <a:t>%-a.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200400" y="6007607"/>
            <a:ext cx="2267712" cy="8503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152400"/>
            <a:ext cx="7543800" cy="8382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10858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855"/>
              </a:spcBef>
            </a:pPr>
            <a:r>
              <a:rPr spc="-5" dirty="0"/>
              <a:t>Öntözési igazgatási</a:t>
            </a:r>
            <a:r>
              <a:rPr spc="15" dirty="0"/>
              <a:t> </a:t>
            </a:r>
            <a:r>
              <a:rPr spc="5" dirty="0"/>
              <a:t>szerv</a:t>
            </a:r>
          </a:p>
        </p:txBody>
      </p:sp>
      <p:sp>
        <p:nvSpPr>
          <p:cNvPr id="3" name="object 3"/>
          <p:cNvSpPr/>
          <p:nvPr/>
        </p:nvSpPr>
        <p:spPr>
          <a:xfrm>
            <a:off x="914400" y="1143000"/>
            <a:ext cx="7543800" cy="4864735"/>
          </a:xfrm>
          <a:custGeom>
            <a:avLst/>
            <a:gdLst/>
            <a:ahLst/>
            <a:cxnLst/>
            <a:rect l="l" t="t" r="r" b="b"/>
            <a:pathLst>
              <a:path w="7543800" h="4864735">
                <a:moveTo>
                  <a:pt x="0" y="4864608"/>
                </a:moveTo>
                <a:lnTo>
                  <a:pt x="7543800" y="4864608"/>
                </a:lnTo>
                <a:lnTo>
                  <a:pt x="7543800" y="0"/>
                </a:lnTo>
                <a:lnTo>
                  <a:pt x="0" y="0"/>
                </a:lnTo>
                <a:lnTo>
                  <a:pt x="0" y="4864608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93444" y="1158062"/>
            <a:ext cx="7391400" cy="4751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indent="-34480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000" spc="-5" dirty="0">
                <a:latin typeface="Garamond"/>
                <a:cs typeface="Garamond"/>
              </a:rPr>
              <a:t>Új szervezeti </a:t>
            </a:r>
            <a:r>
              <a:rPr sz="2000" spc="5" dirty="0">
                <a:latin typeface="Garamond"/>
                <a:cs typeface="Garamond"/>
              </a:rPr>
              <a:t>egység került</a:t>
            </a:r>
            <a:r>
              <a:rPr sz="2000" spc="80" dirty="0">
                <a:latin typeface="Garamond"/>
                <a:cs typeface="Garamond"/>
              </a:rPr>
              <a:t> </a:t>
            </a:r>
            <a:r>
              <a:rPr sz="2000" spc="-10" dirty="0">
                <a:latin typeface="Garamond"/>
                <a:cs typeface="Garamond"/>
              </a:rPr>
              <a:t>létrehozásra</a:t>
            </a:r>
            <a:endParaRPr sz="2000">
              <a:latin typeface="Garamond"/>
              <a:cs typeface="Garamond"/>
            </a:endParaRPr>
          </a:p>
          <a:p>
            <a:pPr marL="286385" marR="8890">
              <a:lnSpc>
                <a:spcPct val="100000"/>
              </a:lnSpc>
              <a:tabLst>
                <a:tab pos="1414780" algn="l"/>
                <a:tab pos="2762885" algn="l"/>
                <a:tab pos="4302125" algn="l"/>
                <a:tab pos="5951855" algn="l"/>
                <a:tab pos="6232525" algn="l"/>
              </a:tabLst>
            </a:pPr>
            <a:r>
              <a:rPr sz="2000" spc="-10" dirty="0">
                <a:latin typeface="Garamond"/>
                <a:cs typeface="Garamond"/>
              </a:rPr>
              <a:t>ö</a:t>
            </a:r>
            <a:r>
              <a:rPr sz="2000" spc="5" dirty="0">
                <a:latin typeface="Garamond"/>
                <a:cs typeface="Garamond"/>
              </a:rPr>
              <a:t>n</a:t>
            </a:r>
            <a:r>
              <a:rPr sz="2000" spc="10" dirty="0">
                <a:latin typeface="Garamond"/>
                <a:cs typeface="Garamond"/>
              </a:rPr>
              <a:t>t</a:t>
            </a:r>
            <a:r>
              <a:rPr sz="2000" spc="-10" dirty="0">
                <a:latin typeface="Garamond"/>
                <a:cs typeface="Garamond"/>
              </a:rPr>
              <a:t>ö</a:t>
            </a:r>
            <a:r>
              <a:rPr sz="2000" spc="-20" dirty="0">
                <a:latin typeface="Garamond"/>
                <a:cs typeface="Garamond"/>
              </a:rPr>
              <a:t>z</a:t>
            </a:r>
            <a:r>
              <a:rPr sz="2000" spc="5" dirty="0">
                <a:latin typeface="Garamond"/>
                <a:cs typeface="Garamond"/>
              </a:rPr>
              <a:t>é</a:t>
            </a:r>
            <a:r>
              <a:rPr sz="2000" spc="-5" dirty="0">
                <a:latin typeface="Garamond"/>
                <a:cs typeface="Garamond"/>
              </a:rPr>
              <a:t>s</a:t>
            </a:r>
            <a:r>
              <a:rPr sz="2000" dirty="0">
                <a:latin typeface="Garamond"/>
                <a:cs typeface="Garamond"/>
              </a:rPr>
              <a:t>e</a:t>
            </a:r>
            <a:r>
              <a:rPr sz="2000" spc="-5" dirty="0">
                <a:latin typeface="Garamond"/>
                <a:cs typeface="Garamond"/>
              </a:rPr>
              <a:t>s</a:t>
            </a:r>
            <a:r>
              <a:rPr sz="2000" dirty="0">
                <a:latin typeface="Garamond"/>
                <a:cs typeface="Garamond"/>
              </a:rPr>
              <a:t>	</a:t>
            </a:r>
            <a:r>
              <a:rPr sz="2000" spc="35" dirty="0">
                <a:latin typeface="Garamond"/>
                <a:cs typeface="Garamond"/>
              </a:rPr>
              <a:t>g</a:t>
            </a:r>
            <a:r>
              <a:rPr sz="2000" dirty="0">
                <a:latin typeface="Garamond"/>
                <a:cs typeface="Garamond"/>
              </a:rPr>
              <a:t>a</a:t>
            </a:r>
            <a:r>
              <a:rPr sz="2000" spc="-20" dirty="0">
                <a:latin typeface="Garamond"/>
                <a:cs typeface="Garamond"/>
              </a:rPr>
              <a:t>z</a:t>
            </a:r>
            <a:r>
              <a:rPr sz="2000" spc="5" dirty="0">
                <a:latin typeface="Garamond"/>
                <a:cs typeface="Garamond"/>
              </a:rPr>
              <a:t>d</a:t>
            </a:r>
            <a:r>
              <a:rPr sz="2000" dirty="0">
                <a:latin typeface="Garamond"/>
                <a:cs typeface="Garamond"/>
              </a:rPr>
              <a:t>á</a:t>
            </a:r>
            <a:r>
              <a:rPr sz="2000" spc="-5" dirty="0">
                <a:latin typeface="Garamond"/>
                <a:cs typeface="Garamond"/>
              </a:rPr>
              <a:t>l</a:t>
            </a:r>
            <a:r>
              <a:rPr sz="2000" spc="-30" dirty="0">
                <a:latin typeface="Garamond"/>
                <a:cs typeface="Garamond"/>
              </a:rPr>
              <a:t>k</a:t>
            </a:r>
            <a:r>
              <a:rPr sz="2000" spc="-15" dirty="0">
                <a:latin typeface="Garamond"/>
                <a:cs typeface="Garamond"/>
              </a:rPr>
              <a:t>o</a:t>
            </a:r>
            <a:r>
              <a:rPr sz="2000" spc="5" dirty="0">
                <a:latin typeface="Garamond"/>
                <a:cs typeface="Garamond"/>
              </a:rPr>
              <a:t>d</a:t>
            </a:r>
            <a:r>
              <a:rPr sz="2000" dirty="0">
                <a:latin typeface="Garamond"/>
                <a:cs typeface="Garamond"/>
              </a:rPr>
              <a:t>á</a:t>
            </a:r>
            <a:r>
              <a:rPr sz="2000" spc="-5" dirty="0">
                <a:latin typeface="Garamond"/>
                <a:cs typeface="Garamond"/>
              </a:rPr>
              <a:t>s</a:t>
            </a:r>
            <a:r>
              <a:rPr sz="2000" dirty="0">
                <a:latin typeface="Garamond"/>
                <a:cs typeface="Garamond"/>
              </a:rPr>
              <a:t>	</a:t>
            </a:r>
            <a:r>
              <a:rPr sz="2000" spc="-5" dirty="0">
                <a:latin typeface="Garamond"/>
                <a:cs typeface="Garamond"/>
              </a:rPr>
              <a:t>te</a:t>
            </a:r>
            <a:r>
              <a:rPr sz="2000" spc="50" dirty="0">
                <a:latin typeface="Garamond"/>
                <a:cs typeface="Garamond"/>
              </a:rPr>
              <a:t>r</a:t>
            </a:r>
            <a:r>
              <a:rPr sz="2000" spc="-5" dirty="0">
                <a:latin typeface="Garamond"/>
                <a:cs typeface="Garamond"/>
              </a:rPr>
              <a:t>j</a:t>
            </a:r>
            <a:r>
              <a:rPr sz="2000" dirty="0">
                <a:latin typeface="Garamond"/>
                <a:cs typeface="Garamond"/>
              </a:rPr>
              <a:t>e</a:t>
            </a:r>
            <a:r>
              <a:rPr sz="2000" spc="-15" dirty="0">
                <a:latin typeface="Garamond"/>
                <a:cs typeface="Garamond"/>
              </a:rPr>
              <a:t>s</a:t>
            </a:r>
            <a:r>
              <a:rPr sz="2000" spc="5" dirty="0">
                <a:latin typeface="Garamond"/>
                <a:cs typeface="Garamond"/>
              </a:rPr>
              <a:t>z</a:t>
            </a:r>
            <a:r>
              <a:rPr sz="2000" spc="-5" dirty="0">
                <a:latin typeface="Garamond"/>
                <a:cs typeface="Garamond"/>
              </a:rPr>
              <a:t>téséb</a:t>
            </a:r>
            <a:r>
              <a:rPr sz="2000" spc="25" dirty="0">
                <a:latin typeface="Garamond"/>
                <a:cs typeface="Garamond"/>
              </a:rPr>
              <a:t>e</a:t>
            </a:r>
            <a:r>
              <a:rPr sz="2000" spc="-5" dirty="0">
                <a:latin typeface="Garamond"/>
                <a:cs typeface="Garamond"/>
              </a:rPr>
              <a:t>n</a:t>
            </a:r>
            <a:r>
              <a:rPr sz="2000" dirty="0">
                <a:latin typeface="Garamond"/>
                <a:cs typeface="Garamond"/>
              </a:rPr>
              <a:t>	</a:t>
            </a:r>
            <a:r>
              <a:rPr sz="2000" spc="-5" dirty="0">
                <a:latin typeface="Garamond"/>
                <a:cs typeface="Garamond"/>
              </a:rPr>
              <a:t>k</a:t>
            </a:r>
            <a:r>
              <a:rPr sz="2000" spc="-15" dirty="0">
                <a:latin typeface="Garamond"/>
                <a:cs typeface="Garamond"/>
              </a:rPr>
              <a:t>ö</a:t>
            </a:r>
            <a:r>
              <a:rPr sz="2000" spc="-20" dirty="0">
                <a:latin typeface="Garamond"/>
                <a:cs typeface="Garamond"/>
              </a:rPr>
              <a:t>z</a:t>
            </a:r>
            <a:r>
              <a:rPr sz="2000" dirty="0">
                <a:latin typeface="Garamond"/>
                <a:cs typeface="Garamond"/>
              </a:rPr>
              <a:t>re</a:t>
            </a:r>
            <a:r>
              <a:rPr sz="2000" spc="-10" dirty="0">
                <a:latin typeface="Garamond"/>
                <a:cs typeface="Garamond"/>
              </a:rPr>
              <a:t>m</a:t>
            </a:r>
            <a:r>
              <a:rPr sz="2000" dirty="0">
                <a:latin typeface="Garamond"/>
                <a:cs typeface="Garamond"/>
              </a:rPr>
              <a:t>ű</a:t>
            </a:r>
            <a:r>
              <a:rPr sz="2000" spc="-30" dirty="0">
                <a:latin typeface="Garamond"/>
                <a:cs typeface="Garamond"/>
              </a:rPr>
              <a:t>k</a:t>
            </a:r>
            <a:r>
              <a:rPr sz="2000" spc="-15" dirty="0">
                <a:latin typeface="Garamond"/>
                <a:cs typeface="Garamond"/>
              </a:rPr>
              <a:t>ö</a:t>
            </a:r>
            <a:r>
              <a:rPr sz="2000" spc="5" dirty="0">
                <a:latin typeface="Garamond"/>
                <a:cs typeface="Garamond"/>
              </a:rPr>
              <a:t>d</a:t>
            </a:r>
            <a:r>
              <a:rPr sz="2000" dirty="0">
                <a:latin typeface="Garamond"/>
                <a:cs typeface="Garamond"/>
              </a:rPr>
              <a:t>és</a:t>
            </a:r>
            <a:r>
              <a:rPr sz="2000" spc="-5" dirty="0">
                <a:latin typeface="Garamond"/>
                <a:cs typeface="Garamond"/>
              </a:rPr>
              <a:t>;</a:t>
            </a:r>
            <a:r>
              <a:rPr sz="2000" dirty="0">
                <a:latin typeface="Garamond"/>
                <a:cs typeface="Garamond"/>
              </a:rPr>
              <a:t>	</a:t>
            </a:r>
            <a:r>
              <a:rPr sz="2000" b="1" spc="-5" dirty="0">
                <a:latin typeface="Garamond"/>
                <a:cs typeface="Garamond"/>
              </a:rPr>
              <a:t>a</a:t>
            </a:r>
            <a:r>
              <a:rPr sz="2000" b="1" dirty="0">
                <a:latin typeface="Garamond"/>
                <a:cs typeface="Garamond"/>
              </a:rPr>
              <a:t>	</a:t>
            </a:r>
            <a:r>
              <a:rPr sz="2000" b="1" spc="15" dirty="0">
                <a:latin typeface="Garamond"/>
                <a:cs typeface="Garamond"/>
              </a:rPr>
              <a:t>v</a:t>
            </a:r>
            <a:r>
              <a:rPr sz="2000" b="1" spc="5" dirty="0">
                <a:latin typeface="Garamond"/>
                <a:cs typeface="Garamond"/>
              </a:rPr>
              <a:t>í</a:t>
            </a:r>
            <a:r>
              <a:rPr sz="2000" b="1" spc="-5" dirty="0">
                <a:latin typeface="Garamond"/>
                <a:cs typeface="Garamond"/>
              </a:rPr>
              <a:t>z</a:t>
            </a:r>
            <a:r>
              <a:rPr sz="2000" b="1" spc="-30" dirty="0">
                <a:latin typeface="Garamond"/>
                <a:cs typeface="Garamond"/>
              </a:rPr>
              <a:t>k</a:t>
            </a:r>
            <a:r>
              <a:rPr sz="2000" b="1" spc="-5" dirty="0">
                <a:latin typeface="Garamond"/>
                <a:cs typeface="Garamond"/>
              </a:rPr>
              <a:t>e</a:t>
            </a:r>
            <a:r>
              <a:rPr sz="2000" b="1" spc="25" dirty="0">
                <a:latin typeface="Garamond"/>
                <a:cs typeface="Garamond"/>
              </a:rPr>
              <a:t>r</a:t>
            </a:r>
            <a:r>
              <a:rPr sz="2000" b="1" spc="-5" dirty="0">
                <a:latin typeface="Garamond"/>
                <a:cs typeface="Garamond"/>
              </a:rPr>
              <a:t>e</a:t>
            </a:r>
            <a:r>
              <a:rPr sz="2000" b="1" spc="5" dirty="0">
                <a:latin typeface="Garamond"/>
                <a:cs typeface="Garamond"/>
              </a:rPr>
              <a:t>s</a:t>
            </a:r>
            <a:r>
              <a:rPr sz="2000" b="1" dirty="0">
                <a:latin typeface="Garamond"/>
                <a:cs typeface="Garamond"/>
              </a:rPr>
              <a:t>l</a:t>
            </a:r>
            <a:r>
              <a:rPr sz="2000" b="1" spc="-5" dirty="0">
                <a:latin typeface="Garamond"/>
                <a:cs typeface="Garamond"/>
              </a:rPr>
              <a:t>et  oldal </a:t>
            </a:r>
            <a:r>
              <a:rPr sz="2000" b="1" dirty="0">
                <a:latin typeface="Garamond"/>
                <a:cs typeface="Garamond"/>
              </a:rPr>
              <a:t>megszervezése </a:t>
            </a:r>
            <a:r>
              <a:rPr sz="2000" b="1" spc="-5" dirty="0">
                <a:latin typeface="Garamond"/>
                <a:cs typeface="Garamond"/>
              </a:rPr>
              <a:t>és</a:t>
            </a:r>
            <a:r>
              <a:rPr sz="2000" b="1" spc="15" dirty="0">
                <a:latin typeface="Garamond"/>
                <a:cs typeface="Garamond"/>
              </a:rPr>
              <a:t> </a:t>
            </a:r>
            <a:r>
              <a:rPr sz="2000" b="1" spc="-10" dirty="0">
                <a:latin typeface="Garamond"/>
                <a:cs typeface="Garamond"/>
              </a:rPr>
              <a:t>koordinálása</a:t>
            </a:r>
            <a:endParaRPr sz="20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1205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000" b="1" spc="-15" dirty="0">
                <a:latin typeface="Garamond"/>
                <a:cs typeface="Garamond"/>
              </a:rPr>
              <a:t>Jogszabályi</a:t>
            </a:r>
            <a:r>
              <a:rPr sz="2000" b="1" spc="20" dirty="0">
                <a:latin typeface="Garamond"/>
                <a:cs typeface="Garamond"/>
              </a:rPr>
              <a:t> </a:t>
            </a:r>
            <a:r>
              <a:rPr sz="2000" b="1" dirty="0">
                <a:latin typeface="Garamond"/>
                <a:cs typeface="Garamond"/>
              </a:rPr>
              <a:t>háttér:</a:t>
            </a:r>
            <a:endParaRPr sz="2000">
              <a:latin typeface="Garamond"/>
              <a:cs typeface="Garamond"/>
            </a:endParaRPr>
          </a:p>
          <a:p>
            <a:pPr marL="756285" lvl="1" indent="-287020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756285" algn="l"/>
                <a:tab pos="756920" algn="l"/>
              </a:tabLst>
            </a:pPr>
            <a:r>
              <a:rPr sz="2000" spc="-5" dirty="0">
                <a:latin typeface="Garamond"/>
                <a:cs typeface="Garamond"/>
              </a:rPr>
              <a:t>A Nemzeti Földügyi </a:t>
            </a:r>
            <a:r>
              <a:rPr sz="2000" spc="-15" dirty="0">
                <a:latin typeface="Garamond"/>
                <a:cs typeface="Garamond"/>
              </a:rPr>
              <a:t>Központ </a:t>
            </a:r>
            <a:r>
              <a:rPr sz="2000" dirty="0">
                <a:latin typeface="Garamond"/>
                <a:cs typeface="Garamond"/>
              </a:rPr>
              <a:t>feladatairól </a:t>
            </a:r>
            <a:r>
              <a:rPr sz="2000" spc="-5" dirty="0">
                <a:latin typeface="Garamond"/>
                <a:cs typeface="Garamond"/>
              </a:rPr>
              <a:t>szóló 158/2019.</a:t>
            </a:r>
            <a:r>
              <a:rPr sz="2000" spc="305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(VI.28.)</a:t>
            </a:r>
            <a:endParaRPr sz="2000">
              <a:latin typeface="Garamond"/>
              <a:cs typeface="Garamond"/>
            </a:endParaRPr>
          </a:p>
          <a:p>
            <a:pPr marL="756285">
              <a:lnSpc>
                <a:spcPct val="100000"/>
              </a:lnSpc>
            </a:pPr>
            <a:r>
              <a:rPr sz="2000" spc="-5" dirty="0">
                <a:latin typeface="Garamond"/>
                <a:cs typeface="Garamond"/>
              </a:rPr>
              <a:t>Korm.</a:t>
            </a:r>
            <a:r>
              <a:rPr sz="2000" spc="15" dirty="0">
                <a:latin typeface="Garamond"/>
                <a:cs typeface="Garamond"/>
              </a:rPr>
              <a:t> </a:t>
            </a:r>
            <a:r>
              <a:rPr sz="2000" spc="-10" dirty="0">
                <a:latin typeface="Garamond"/>
                <a:cs typeface="Garamond"/>
              </a:rPr>
              <a:t>Rendelet</a:t>
            </a:r>
            <a:endParaRPr sz="2000">
              <a:latin typeface="Garamond"/>
              <a:cs typeface="Garamond"/>
            </a:endParaRPr>
          </a:p>
          <a:p>
            <a:pPr marL="756285" marR="8890" lvl="1" indent="-287020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756285" algn="l"/>
                <a:tab pos="756920" algn="l"/>
              </a:tabLst>
            </a:pPr>
            <a:r>
              <a:rPr sz="2000" spc="-5" dirty="0">
                <a:latin typeface="Garamond"/>
                <a:cs typeface="Garamond"/>
              </a:rPr>
              <a:t>302/2020. (VI. 29.) </a:t>
            </a:r>
            <a:r>
              <a:rPr sz="2000" dirty="0">
                <a:latin typeface="Garamond"/>
                <a:cs typeface="Garamond"/>
              </a:rPr>
              <a:t>Korm. </a:t>
            </a:r>
            <a:r>
              <a:rPr sz="2000" spc="-5" dirty="0">
                <a:latin typeface="Garamond"/>
                <a:cs typeface="Garamond"/>
              </a:rPr>
              <a:t>Rendelet az öntözéses </a:t>
            </a:r>
            <a:r>
              <a:rPr sz="2000" dirty="0">
                <a:latin typeface="Garamond"/>
                <a:cs typeface="Garamond"/>
              </a:rPr>
              <a:t>gazdálkodásról  </a:t>
            </a:r>
            <a:r>
              <a:rPr sz="2000" spc="-15" dirty="0">
                <a:latin typeface="Garamond"/>
                <a:cs typeface="Garamond"/>
              </a:rPr>
              <a:t>szóló </a:t>
            </a:r>
            <a:r>
              <a:rPr sz="2000" spc="5" dirty="0">
                <a:latin typeface="Garamond"/>
                <a:cs typeface="Garamond"/>
              </a:rPr>
              <a:t>törvény</a:t>
            </a:r>
            <a:r>
              <a:rPr sz="2000" spc="120" dirty="0">
                <a:latin typeface="Garamond"/>
                <a:cs typeface="Garamond"/>
              </a:rPr>
              <a:t> </a:t>
            </a:r>
            <a:r>
              <a:rPr sz="2000" dirty="0">
                <a:latin typeface="Garamond"/>
                <a:cs typeface="Garamond"/>
              </a:rPr>
              <a:t>végrehajtásáról</a:t>
            </a:r>
            <a:endParaRPr sz="2000">
              <a:latin typeface="Garamond"/>
              <a:cs typeface="Garamond"/>
            </a:endParaRPr>
          </a:p>
          <a:p>
            <a:pPr marL="356870" marR="5080" indent="-344805" algn="just">
              <a:lnSpc>
                <a:spcPct val="100000"/>
              </a:lnSpc>
              <a:spcBef>
                <a:spcPts val="1205"/>
              </a:spcBef>
              <a:buFont typeface="Arial"/>
              <a:buChar char="•"/>
              <a:tabLst>
                <a:tab pos="357505" algn="l"/>
              </a:tabLst>
            </a:pPr>
            <a:r>
              <a:rPr sz="2000" b="1" spc="-5" dirty="0">
                <a:latin typeface="Garamond"/>
                <a:cs typeface="Garamond"/>
              </a:rPr>
              <a:t>2019. július 1-től </a:t>
            </a:r>
            <a:r>
              <a:rPr sz="2000" spc="-10" dirty="0">
                <a:latin typeface="Garamond"/>
                <a:cs typeface="Garamond"/>
              </a:rPr>
              <a:t>megkezdte </a:t>
            </a:r>
            <a:r>
              <a:rPr sz="2000" spc="-5" dirty="0">
                <a:latin typeface="Garamond"/>
                <a:cs typeface="Garamond"/>
              </a:rPr>
              <a:t>működését az </a:t>
            </a:r>
            <a:r>
              <a:rPr sz="2000" spc="5" dirty="0">
                <a:latin typeface="Garamond"/>
                <a:cs typeface="Garamond"/>
              </a:rPr>
              <a:t>Agrárminisztérium  </a:t>
            </a:r>
            <a:r>
              <a:rPr sz="2000" spc="-10" dirty="0">
                <a:latin typeface="Garamond"/>
                <a:cs typeface="Garamond"/>
              </a:rPr>
              <a:t>öntözési </a:t>
            </a:r>
            <a:r>
              <a:rPr sz="2000" spc="5" dirty="0">
                <a:latin typeface="Garamond"/>
                <a:cs typeface="Garamond"/>
              </a:rPr>
              <a:t>igazgatási </a:t>
            </a:r>
            <a:r>
              <a:rPr sz="2000" spc="-5" dirty="0">
                <a:latin typeface="Garamond"/>
                <a:cs typeface="Garamond"/>
              </a:rPr>
              <a:t>szerve a Nemzeti Földügyi </a:t>
            </a:r>
            <a:r>
              <a:rPr sz="2000" spc="-10" dirty="0">
                <a:latin typeface="Garamond"/>
                <a:cs typeface="Garamond"/>
              </a:rPr>
              <a:t>Központon </a:t>
            </a:r>
            <a:r>
              <a:rPr sz="2000" spc="-5" dirty="0">
                <a:latin typeface="Garamond"/>
                <a:cs typeface="Garamond"/>
              </a:rPr>
              <a:t>belül </a:t>
            </a:r>
            <a:r>
              <a:rPr sz="2000" spc="20" dirty="0">
                <a:latin typeface="Garamond"/>
                <a:cs typeface="Garamond"/>
              </a:rPr>
              <a:t>az  </a:t>
            </a:r>
            <a:r>
              <a:rPr sz="2000" spc="-10" dirty="0">
                <a:latin typeface="Garamond"/>
                <a:cs typeface="Garamond"/>
              </a:rPr>
              <a:t>Öntözésfejlesztési</a:t>
            </a:r>
            <a:r>
              <a:rPr sz="2000" spc="100" dirty="0">
                <a:latin typeface="Garamond"/>
                <a:cs typeface="Garamond"/>
              </a:rPr>
              <a:t> </a:t>
            </a:r>
            <a:r>
              <a:rPr sz="2000" spc="-10" dirty="0">
                <a:latin typeface="Garamond"/>
                <a:cs typeface="Garamond"/>
              </a:rPr>
              <a:t>Főosztály</a:t>
            </a:r>
            <a:endParaRPr sz="20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356870" algn="l"/>
                <a:tab pos="357505" algn="l"/>
                <a:tab pos="1101090" algn="l"/>
                <a:tab pos="1729105" algn="l"/>
                <a:tab pos="2039620" algn="l"/>
                <a:tab pos="3070860" algn="l"/>
                <a:tab pos="4363085" algn="l"/>
                <a:tab pos="5372735" algn="l"/>
              </a:tabLst>
            </a:pPr>
            <a:r>
              <a:rPr sz="2000" spc="-10" dirty="0">
                <a:latin typeface="Garamond"/>
                <a:cs typeface="Garamond"/>
              </a:rPr>
              <a:t>Részt	vesz	</a:t>
            </a:r>
            <a:r>
              <a:rPr sz="2000" spc="-5" dirty="0">
                <a:latin typeface="Garamond"/>
                <a:cs typeface="Garamond"/>
              </a:rPr>
              <a:t>a	</a:t>
            </a:r>
            <a:r>
              <a:rPr sz="2000" spc="10" dirty="0">
                <a:latin typeface="Garamond"/>
                <a:cs typeface="Garamond"/>
              </a:rPr>
              <a:t>termelői	</a:t>
            </a:r>
            <a:r>
              <a:rPr sz="2000" dirty="0">
                <a:latin typeface="Garamond"/>
                <a:cs typeface="Garamond"/>
              </a:rPr>
              <a:t>igényekhez	igazított	</a:t>
            </a:r>
            <a:r>
              <a:rPr sz="2000" spc="-5" dirty="0">
                <a:latin typeface="Garamond"/>
                <a:cs typeface="Garamond"/>
              </a:rPr>
              <a:t>öntözésfejlesztéshez</a:t>
            </a:r>
            <a:endParaRPr sz="2000">
              <a:latin typeface="Garamond"/>
              <a:cs typeface="Garamond"/>
            </a:endParaRPr>
          </a:p>
          <a:p>
            <a:pPr marL="35687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Garamond"/>
                <a:cs typeface="Garamond"/>
              </a:rPr>
              <a:t>szükséges tervezési, </a:t>
            </a:r>
            <a:r>
              <a:rPr sz="2000" spc="-10" dirty="0">
                <a:latin typeface="Garamond"/>
                <a:cs typeface="Garamond"/>
              </a:rPr>
              <a:t>koordinációs </a:t>
            </a:r>
            <a:r>
              <a:rPr sz="2000" dirty="0">
                <a:latin typeface="Garamond"/>
                <a:cs typeface="Garamond"/>
              </a:rPr>
              <a:t>és végrehajtási</a:t>
            </a:r>
            <a:r>
              <a:rPr sz="2000" spc="180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feladatokban</a:t>
            </a:r>
            <a:endParaRPr sz="2000">
              <a:latin typeface="Garamond"/>
              <a:cs typeface="Garamon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380232" y="6007606"/>
            <a:ext cx="2276855" cy="8503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727" y="152400"/>
            <a:ext cx="8229600" cy="11430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52704" rIns="0" bIns="0" rtlCol="0">
            <a:spAutoFit/>
          </a:bodyPr>
          <a:lstStyle/>
          <a:p>
            <a:pPr marL="2721610" marR="266065" indent="-2448560">
              <a:lnSpc>
                <a:spcPct val="100000"/>
              </a:lnSpc>
              <a:spcBef>
                <a:spcPts val="414"/>
              </a:spcBef>
            </a:pPr>
            <a:r>
              <a:rPr sz="3200" spc="-5" dirty="0"/>
              <a:t>A </a:t>
            </a:r>
            <a:r>
              <a:rPr sz="3200" spc="-10" dirty="0"/>
              <a:t>felhívás keretében </a:t>
            </a:r>
            <a:r>
              <a:rPr sz="3200" spc="-5" dirty="0"/>
              <a:t>az </a:t>
            </a:r>
            <a:r>
              <a:rPr sz="3200" spc="-20" dirty="0"/>
              <a:t>alábbi tevékenységek  </a:t>
            </a:r>
            <a:r>
              <a:rPr sz="3200" spc="-10" dirty="0"/>
              <a:t>támogathatóak</a:t>
            </a:r>
            <a:r>
              <a:rPr sz="3200" spc="15" dirty="0"/>
              <a:t> </a:t>
            </a:r>
            <a:r>
              <a:rPr sz="3200" spc="-5" dirty="0"/>
              <a:t>: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490727" y="1459991"/>
            <a:ext cx="8229600" cy="4526280"/>
          </a:xfrm>
          <a:custGeom>
            <a:avLst/>
            <a:gdLst/>
            <a:ahLst/>
            <a:cxnLst/>
            <a:rect l="l" t="t" r="r" b="b"/>
            <a:pathLst>
              <a:path w="8229600" h="4526280">
                <a:moveTo>
                  <a:pt x="0" y="4526280"/>
                </a:moveTo>
                <a:lnTo>
                  <a:pt x="8229600" y="4526280"/>
                </a:lnTo>
                <a:lnTo>
                  <a:pt x="8229600" y="0"/>
                </a:lnTo>
                <a:lnTo>
                  <a:pt x="0" y="0"/>
                </a:lnTo>
                <a:lnTo>
                  <a:pt x="0" y="452628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70915" y="1424431"/>
            <a:ext cx="8072120" cy="45523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u="sng" spc="-50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Kötelezően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megvalósítandó 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önállóan támogatható</a:t>
            </a:r>
            <a:r>
              <a:rPr sz="2000" b="1" u="sng" spc="8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tevékenységek</a:t>
            </a:r>
            <a:r>
              <a:rPr sz="2000" spc="-10" dirty="0">
                <a:latin typeface="Garamond"/>
                <a:cs typeface="Garamond"/>
              </a:rPr>
              <a:t>:</a:t>
            </a:r>
            <a:endParaRPr sz="20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aramond"/>
                <a:cs typeface="Garamond"/>
              </a:rPr>
              <a:t>A </a:t>
            </a:r>
            <a:r>
              <a:rPr sz="2000" spc="-5" dirty="0">
                <a:latin typeface="Garamond"/>
                <a:cs typeface="Garamond"/>
              </a:rPr>
              <a:t>felhívás keretében </a:t>
            </a:r>
            <a:r>
              <a:rPr sz="2000" b="1" spc="-5" dirty="0">
                <a:latin typeface="Garamond"/>
                <a:cs typeface="Garamond"/>
              </a:rPr>
              <a:t>elszámolható költségek</a:t>
            </a:r>
            <a:r>
              <a:rPr sz="2000" spc="-5" dirty="0">
                <a:latin typeface="Garamond"/>
                <a:cs typeface="Garamond"/>
              </a:rPr>
              <a:t>:</a:t>
            </a:r>
            <a:r>
              <a:rPr sz="2000" spc="75" dirty="0">
                <a:latin typeface="Garamond"/>
                <a:cs typeface="Garamond"/>
              </a:rPr>
              <a:t> </a:t>
            </a:r>
            <a:r>
              <a:rPr sz="2000" u="sng" spc="-1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Tervezésre</a:t>
            </a:r>
            <a:r>
              <a:rPr sz="2000" spc="-15" dirty="0">
                <a:latin typeface="Garamond"/>
                <a:cs typeface="Garamond"/>
              </a:rPr>
              <a:t>!!</a:t>
            </a:r>
            <a:endParaRPr sz="2000">
              <a:latin typeface="Garamond"/>
              <a:cs typeface="Garamond"/>
            </a:endParaRPr>
          </a:p>
          <a:p>
            <a:pPr marL="357505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000" spc="-10" dirty="0">
                <a:latin typeface="Garamond"/>
                <a:cs typeface="Garamond"/>
              </a:rPr>
              <a:t>tanulmányok</a:t>
            </a:r>
            <a:endParaRPr sz="2000">
              <a:latin typeface="Garamond"/>
              <a:cs typeface="Garamond"/>
            </a:endParaRPr>
          </a:p>
          <a:p>
            <a:pPr marL="357505" indent="-34480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000" spc="-5" dirty="0">
                <a:latin typeface="Garamond"/>
                <a:cs typeface="Garamond"/>
              </a:rPr>
              <a:t>engedélyezési</a:t>
            </a:r>
            <a:r>
              <a:rPr sz="2000" spc="40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dokumentumok</a:t>
            </a:r>
            <a:endParaRPr sz="2000">
              <a:latin typeface="Garamond"/>
              <a:cs typeface="Garamond"/>
            </a:endParaRPr>
          </a:p>
          <a:p>
            <a:pPr marL="357505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000" spc="-10" dirty="0">
                <a:latin typeface="Garamond"/>
                <a:cs typeface="Garamond"/>
              </a:rPr>
              <a:t>műszaki</a:t>
            </a:r>
            <a:r>
              <a:rPr sz="2000" dirty="0">
                <a:latin typeface="Garamond"/>
                <a:cs typeface="Garamond"/>
              </a:rPr>
              <a:t> tervek</a:t>
            </a:r>
            <a:endParaRPr sz="2000">
              <a:latin typeface="Garamond"/>
              <a:cs typeface="Garamond"/>
            </a:endParaRPr>
          </a:p>
          <a:p>
            <a:pPr marL="357505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000" spc="-10" dirty="0">
                <a:latin typeface="Garamond"/>
                <a:cs typeface="Garamond"/>
              </a:rPr>
              <a:t>hatósági</a:t>
            </a:r>
            <a:r>
              <a:rPr sz="2000" spc="40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díjak</a:t>
            </a:r>
            <a:endParaRPr sz="2000">
              <a:latin typeface="Garamond"/>
              <a:cs typeface="Garamond"/>
            </a:endParaRPr>
          </a:p>
          <a:p>
            <a:pPr marL="357505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000" spc="-5" dirty="0">
                <a:latin typeface="Garamond"/>
                <a:cs typeface="Garamond"/>
              </a:rPr>
              <a:t>környezeti</a:t>
            </a:r>
            <a:r>
              <a:rPr sz="2000" spc="15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hatásvizsgálat</a:t>
            </a:r>
            <a:endParaRPr sz="2000">
              <a:latin typeface="Garamond"/>
              <a:cs typeface="Garamond"/>
            </a:endParaRPr>
          </a:p>
          <a:p>
            <a:pPr marL="357505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000" spc="-5" dirty="0">
                <a:latin typeface="Garamond"/>
                <a:cs typeface="Garamond"/>
              </a:rPr>
              <a:t>szakértői</a:t>
            </a:r>
            <a:r>
              <a:rPr sz="2000" spc="15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díjak</a:t>
            </a:r>
            <a:endParaRPr sz="2000">
              <a:latin typeface="Garamond"/>
              <a:cs typeface="Garamond"/>
            </a:endParaRPr>
          </a:p>
          <a:p>
            <a:pPr marL="357505" indent="-34480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000" spc="-5" dirty="0">
                <a:latin typeface="Garamond"/>
                <a:cs typeface="Garamond"/>
              </a:rPr>
              <a:t>háttértanulmányok</a:t>
            </a:r>
            <a:endParaRPr sz="2000">
              <a:latin typeface="Garamond"/>
              <a:cs typeface="Garamond"/>
            </a:endParaRPr>
          </a:p>
          <a:p>
            <a:pPr marL="12700" marR="5080" algn="just">
              <a:lnSpc>
                <a:spcPts val="1920"/>
              </a:lnSpc>
              <a:spcBef>
                <a:spcPts val="1545"/>
              </a:spcBef>
            </a:pPr>
            <a:r>
              <a:rPr sz="2000" spc="-10" dirty="0">
                <a:latin typeface="Garamond"/>
                <a:cs typeface="Garamond"/>
              </a:rPr>
              <a:t>Az </a:t>
            </a:r>
            <a:r>
              <a:rPr sz="2000" spc="-5" dirty="0">
                <a:latin typeface="Garamond"/>
                <a:cs typeface="Garamond"/>
              </a:rPr>
              <a:t>együttműködéshez kapcsolódóan a létrejött öntözési </a:t>
            </a:r>
            <a:r>
              <a:rPr sz="2000" spc="-10" dirty="0">
                <a:latin typeface="Garamond"/>
                <a:cs typeface="Garamond"/>
              </a:rPr>
              <a:t>közösség, </a:t>
            </a:r>
            <a:r>
              <a:rPr sz="2000" spc="-5" dirty="0">
                <a:latin typeface="Garamond"/>
                <a:cs typeface="Garamond"/>
              </a:rPr>
              <a:t>valamint  </a:t>
            </a:r>
            <a:r>
              <a:rPr sz="2000" spc="-10" dirty="0">
                <a:latin typeface="Garamond"/>
                <a:cs typeface="Garamond"/>
              </a:rPr>
              <a:t>annak </a:t>
            </a:r>
            <a:r>
              <a:rPr sz="2000" spc="-5" dirty="0">
                <a:latin typeface="Garamond"/>
                <a:cs typeface="Garamond"/>
              </a:rPr>
              <a:t>tagjai </a:t>
            </a:r>
            <a:r>
              <a:rPr sz="2000" dirty="0">
                <a:latin typeface="Garamond"/>
                <a:cs typeface="Garamond"/>
              </a:rPr>
              <a:t>beruházási projektet </a:t>
            </a:r>
            <a:r>
              <a:rPr sz="2000" spc="-5" dirty="0">
                <a:latin typeface="Garamond"/>
                <a:cs typeface="Garamond"/>
              </a:rPr>
              <a:t>is indíthatnak a VP2-4.1.4-16 kódszámú </a:t>
            </a:r>
            <a:r>
              <a:rPr sz="2000" dirty="0">
                <a:latin typeface="Garamond"/>
                <a:cs typeface="Garamond"/>
              </a:rPr>
              <a:t>felhívás  </a:t>
            </a:r>
            <a:r>
              <a:rPr sz="2000" spc="-5" dirty="0">
                <a:latin typeface="Garamond"/>
                <a:cs typeface="Garamond"/>
              </a:rPr>
              <a:t>keretében.</a:t>
            </a:r>
            <a:endParaRPr sz="2000">
              <a:latin typeface="Garamond"/>
              <a:cs typeface="Garamond"/>
            </a:endParaRPr>
          </a:p>
          <a:p>
            <a:pPr marL="927100" algn="just">
              <a:lnSpc>
                <a:spcPts val="2160"/>
              </a:lnSpc>
              <a:spcBef>
                <a:spcPts val="20"/>
              </a:spcBef>
            </a:pPr>
            <a:r>
              <a:rPr sz="2000" b="1" spc="-5" dirty="0">
                <a:latin typeface="Garamond"/>
                <a:cs typeface="Garamond"/>
              </a:rPr>
              <a:t>támogatás </a:t>
            </a:r>
            <a:r>
              <a:rPr sz="2000" b="1" spc="-10" dirty="0">
                <a:latin typeface="Garamond"/>
                <a:cs typeface="Garamond"/>
              </a:rPr>
              <a:t>intenzitása: </a:t>
            </a:r>
            <a:r>
              <a:rPr sz="2000" b="1" spc="-5" dirty="0">
                <a:latin typeface="Garamond"/>
                <a:cs typeface="Garamond"/>
              </a:rPr>
              <a:t>plusz 20 százalékpont </a:t>
            </a:r>
            <a:r>
              <a:rPr sz="2000" b="1" spc="-10" dirty="0">
                <a:latin typeface="Garamond"/>
                <a:cs typeface="Garamond"/>
              </a:rPr>
              <a:t>(50+20%,</a:t>
            </a:r>
            <a:r>
              <a:rPr sz="2000" b="1" spc="145" dirty="0">
                <a:latin typeface="Garamond"/>
                <a:cs typeface="Garamond"/>
              </a:rPr>
              <a:t> </a:t>
            </a:r>
            <a:r>
              <a:rPr sz="2000" b="1" spc="-5" dirty="0">
                <a:latin typeface="Garamond"/>
                <a:cs typeface="Garamond"/>
              </a:rPr>
              <a:t>összesen</a:t>
            </a:r>
            <a:endParaRPr sz="2000">
              <a:latin typeface="Garamond"/>
              <a:cs typeface="Garamond"/>
            </a:endParaRPr>
          </a:p>
          <a:p>
            <a:pPr marL="12700">
              <a:lnSpc>
                <a:spcPts val="2160"/>
              </a:lnSpc>
            </a:pPr>
            <a:r>
              <a:rPr sz="2000" b="1" spc="-10" dirty="0">
                <a:latin typeface="Garamond"/>
                <a:cs typeface="Garamond"/>
              </a:rPr>
              <a:t>70%)</a:t>
            </a:r>
            <a:endParaRPr sz="2000">
              <a:latin typeface="Garamond"/>
              <a:cs typeface="Garamon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84442" y="1905000"/>
            <a:ext cx="2778163" cy="27781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00400" y="6007607"/>
            <a:ext cx="2267712" cy="8503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07136" y="5410200"/>
            <a:ext cx="664464" cy="3474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400" y="0"/>
            <a:ext cx="6324600" cy="838200"/>
          </a:xfrm>
          <a:custGeom>
            <a:avLst/>
            <a:gdLst/>
            <a:ahLst/>
            <a:cxnLst/>
            <a:rect l="l" t="t" r="r" b="b"/>
            <a:pathLst>
              <a:path w="6324600" h="838200">
                <a:moveTo>
                  <a:pt x="0" y="838200"/>
                </a:moveTo>
                <a:lnTo>
                  <a:pt x="6324600" y="838200"/>
                </a:lnTo>
                <a:lnTo>
                  <a:pt x="6324600" y="0"/>
                </a:lnTo>
                <a:lnTo>
                  <a:pt x="0" y="0"/>
                </a:lnTo>
                <a:lnTo>
                  <a:pt x="0" y="83820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96160" y="95453"/>
            <a:ext cx="432308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Termelési</a:t>
            </a:r>
            <a:r>
              <a:rPr spc="-80" dirty="0"/>
              <a:t> </a:t>
            </a:r>
            <a:r>
              <a:rPr spc="-5" dirty="0"/>
              <a:t>technológia</a:t>
            </a:r>
          </a:p>
        </p:txBody>
      </p:sp>
      <p:sp>
        <p:nvSpPr>
          <p:cNvPr id="4" name="object 4"/>
          <p:cNvSpPr/>
          <p:nvPr/>
        </p:nvSpPr>
        <p:spPr>
          <a:xfrm>
            <a:off x="2209800" y="853439"/>
            <a:ext cx="4572000" cy="6004560"/>
          </a:xfrm>
          <a:custGeom>
            <a:avLst/>
            <a:gdLst/>
            <a:ahLst/>
            <a:cxnLst/>
            <a:rect l="l" t="t" r="r" b="b"/>
            <a:pathLst>
              <a:path w="4572000" h="6004559">
                <a:moveTo>
                  <a:pt x="4572000" y="6004557"/>
                </a:moveTo>
                <a:lnTo>
                  <a:pt x="4572000" y="0"/>
                </a:lnTo>
                <a:lnTo>
                  <a:pt x="0" y="0"/>
                </a:lnTo>
                <a:lnTo>
                  <a:pt x="0" y="6004557"/>
                </a:lnTo>
                <a:lnTo>
                  <a:pt x="4572000" y="60045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240" y="6019799"/>
            <a:ext cx="2255520" cy="838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48730" y="2336815"/>
            <a:ext cx="15875" cy="0"/>
          </a:xfrm>
          <a:custGeom>
            <a:avLst/>
            <a:gdLst/>
            <a:ahLst/>
            <a:cxnLst/>
            <a:rect l="l" t="t" r="r" b="b"/>
            <a:pathLst>
              <a:path w="15875">
                <a:moveTo>
                  <a:pt x="0" y="0"/>
                </a:moveTo>
                <a:lnTo>
                  <a:pt x="15707" y="0"/>
                </a:lnTo>
              </a:path>
            </a:pathLst>
          </a:custGeom>
          <a:ln w="7854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48730" y="2344670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53" y="0"/>
                </a:lnTo>
              </a:path>
            </a:pathLst>
          </a:custGeom>
          <a:ln w="7854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44750" y="2348545"/>
            <a:ext cx="8255" cy="8255"/>
          </a:xfrm>
          <a:custGeom>
            <a:avLst/>
            <a:gdLst/>
            <a:ahLst/>
            <a:cxnLst/>
            <a:rect l="l" t="t" r="r" b="b"/>
            <a:pathLst>
              <a:path w="8254" h="8255">
                <a:moveTo>
                  <a:pt x="0" y="7854"/>
                </a:moveTo>
                <a:lnTo>
                  <a:pt x="7853" y="7854"/>
                </a:lnTo>
                <a:lnTo>
                  <a:pt x="7853" y="0"/>
                </a:lnTo>
                <a:lnTo>
                  <a:pt x="0" y="0"/>
                </a:lnTo>
                <a:lnTo>
                  <a:pt x="0" y="7854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02889" y="2328961"/>
            <a:ext cx="24130" cy="0"/>
          </a:xfrm>
          <a:custGeom>
            <a:avLst/>
            <a:gdLst/>
            <a:ahLst/>
            <a:cxnLst/>
            <a:rect l="l" t="t" r="r" b="b"/>
            <a:pathLst>
              <a:path w="24129">
                <a:moveTo>
                  <a:pt x="0" y="0"/>
                </a:moveTo>
                <a:lnTo>
                  <a:pt x="23561" y="0"/>
                </a:lnTo>
              </a:path>
            </a:pathLst>
          </a:custGeom>
          <a:ln w="7854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298909" y="2324982"/>
            <a:ext cx="31750" cy="8255"/>
          </a:xfrm>
          <a:custGeom>
            <a:avLst/>
            <a:gdLst/>
            <a:ahLst/>
            <a:cxnLst/>
            <a:rect l="l" t="t" r="r" b="b"/>
            <a:pathLst>
              <a:path w="31750" h="8255">
                <a:moveTo>
                  <a:pt x="0" y="7854"/>
                </a:moveTo>
                <a:lnTo>
                  <a:pt x="31415" y="7854"/>
                </a:lnTo>
                <a:lnTo>
                  <a:pt x="31415" y="0"/>
                </a:lnTo>
                <a:lnTo>
                  <a:pt x="0" y="0"/>
                </a:lnTo>
                <a:lnTo>
                  <a:pt x="0" y="7854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02889" y="2336815"/>
            <a:ext cx="15875" cy="0"/>
          </a:xfrm>
          <a:custGeom>
            <a:avLst/>
            <a:gdLst/>
            <a:ahLst/>
            <a:cxnLst/>
            <a:rect l="l" t="t" r="r" b="b"/>
            <a:pathLst>
              <a:path w="15875">
                <a:moveTo>
                  <a:pt x="0" y="0"/>
                </a:moveTo>
                <a:lnTo>
                  <a:pt x="15707" y="0"/>
                </a:lnTo>
              </a:path>
            </a:pathLst>
          </a:custGeom>
          <a:ln w="7854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298909" y="2332836"/>
            <a:ext cx="24130" cy="8255"/>
          </a:xfrm>
          <a:custGeom>
            <a:avLst/>
            <a:gdLst/>
            <a:ahLst/>
            <a:cxnLst/>
            <a:rect l="l" t="t" r="r" b="b"/>
            <a:pathLst>
              <a:path w="24129" h="8255">
                <a:moveTo>
                  <a:pt x="0" y="7854"/>
                </a:moveTo>
                <a:lnTo>
                  <a:pt x="23561" y="7854"/>
                </a:lnTo>
                <a:lnTo>
                  <a:pt x="23561" y="0"/>
                </a:lnTo>
                <a:lnTo>
                  <a:pt x="0" y="0"/>
                </a:lnTo>
                <a:lnTo>
                  <a:pt x="0" y="7854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02889" y="2344670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53" y="0"/>
                </a:lnTo>
              </a:path>
            </a:pathLst>
          </a:custGeom>
          <a:ln w="7854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98909" y="2340690"/>
            <a:ext cx="15875" cy="8255"/>
          </a:xfrm>
          <a:custGeom>
            <a:avLst/>
            <a:gdLst/>
            <a:ahLst/>
            <a:cxnLst/>
            <a:rect l="l" t="t" r="r" b="b"/>
            <a:pathLst>
              <a:path w="15875" h="8255">
                <a:moveTo>
                  <a:pt x="0" y="7854"/>
                </a:moveTo>
                <a:lnTo>
                  <a:pt x="15707" y="7854"/>
                </a:lnTo>
                <a:lnTo>
                  <a:pt x="15707" y="0"/>
                </a:lnTo>
                <a:lnTo>
                  <a:pt x="0" y="0"/>
                </a:lnTo>
                <a:lnTo>
                  <a:pt x="0" y="7854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298909" y="2348545"/>
            <a:ext cx="8255" cy="8255"/>
          </a:xfrm>
          <a:custGeom>
            <a:avLst/>
            <a:gdLst/>
            <a:ahLst/>
            <a:cxnLst/>
            <a:rect l="l" t="t" r="r" b="b"/>
            <a:pathLst>
              <a:path w="8254" h="8255">
                <a:moveTo>
                  <a:pt x="0" y="7854"/>
                </a:moveTo>
                <a:lnTo>
                  <a:pt x="7853" y="7854"/>
                </a:lnTo>
                <a:lnTo>
                  <a:pt x="7853" y="0"/>
                </a:lnTo>
                <a:lnTo>
                  <a:pt x="0" y="0"/>
                </a:lnTo>
                <a:lnTo>
                  <a:pt x="0" y="7854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379665" y="5508321"/>
            <a:ext cx="3776979" cy="118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75"/>
              </a:lnSpc>
              <a:tabLst>
                <a:tab pos="2486025" algn="l"/>
                <a:tab pos="3666490" algn="l"/>
              </a:tabLst>
            </a:pPr>
            <a:r>
              <a:rPr sz="900" b="1" spc="-15" dirty="0">
                <a:latin typeface="Calibri"/>
                <a:cs typeface="Calibri"/>
              </a:rPr>
              <a:t>H</a:t>
            </a:r>
            <a:r>
              <a:rPr sz="900" b="1" spc="5" dirty="0">
                <a:latin typeface="Calibri"/>
                <a:cs typeface="Calibri"/>
              </a:rPr>
              <a:t>oz</a:t>
            </a:r>
            <a:r>
              <a:rPr sz="900" b="1" spc="-15" dirty="0">
                <a:latin typeface="Calibri"/>
                <a:cs typeface="Calibri"/>
              </a:rPr>
              <a:t>a</a:t>
            </a:r>
            <a:r>
              <a:rPr sz="900" b="1" spc="20" dirty="0">
                <a:latin typeface="Calibri"/>
                <a:cs typeface="Calibri"/>
              </a:rPr>
              <a:t>m</a:t>
            </a:r>
            <a:r>
              <a:rPr sz="900" b="1" spc="-35" dirty="0">
                <a:latin typeface="Calibri"/>
                <a:cs typeface="Calibri"/>
              </a:rPr>
              <a:t> </a:t>
            </a:r>
            <a:r>
              <a:rPr sz="900" b="1" spc="20" dirty="0">
                <a:latin typeface="Calibri"/>
                <a:cs typeface="Calibri"/>
              </a:rPr>
              <a:t>(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20" dirty="0">
                <a:latin typeface="Calibri"/>
                <a:cs typeface="Calibri"/>
              </a:rPr>
              <a:t>/</a:t>
            </a:r>
            <a:r>
              <a:rPr sz="900" b="1" spc="10" dirty="0">
                <a:latin typeface="Calibri"/>
                <a:cs typeface="Calibri"/>
              </a:rPr>
              <a:t>h</a:t>
            </a:r>
            <a:r>
              <a:rPr sz="900" b="1" spc="-20" dirty="0">
                <a:latin typeface="Calibri"/>
                <a:cs typeface="Calibri"/>
              </a:rPr>
              <a:t>a</a:t>
            </a:r>
            <a:r>
              <a:rPr sz="900" b="1" spc="5" dirty="0">
                <a:latin typeface="Calibri"/>
                <a:cs typeface="Calibri"/>
              </a:rPr>
              <a:t>)</a:t>
            </a:r>
            <a:r>
              <a:rPr sz="900" b="1" dirty="0">
                <a:latin typeface="Calibri"/>
                <a:cs typeface="Calibri"/>
              </a:rPr>
              <a:t>	</a:t>
            </a:r>
            <a:r>
              <a:rPr sz="900" b="1" spc="15" dirty="0">
                <a:latin typeface="Calibri"/>
                <a:cs typeface="Calibri"/>
              </a:rPr>
              <a:t>8</a:t>
            </a:r>
            <a:r>
              <a:rPr sz="900" b="1" dirty="0">
                <a:latin typeface="Calibri"/>
                <a:cs typeface="Calibri"/>
              </a:rPr>
              <a:t>	</a:t>
            </a:r>
            <a:r>
              <a:rPr sz="900" b="1" spc="-25" dirty="0">
                <a:latin typeface="Calibri"/>
                <a:cs typeface="Calibri"/>
              </a:rPr>
              <a:t>14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79665" y="6294804"/>
            <a:ext cx="3776979" cy="118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75"/>
              </a:lnSpc>
              <a:tabLst>
                <a:tab pos="2430780" algn="l"/>
                <a:tab pos="3611245" algn="l"/>
              </a:tabLst>
            </a:pPr>
            <a:r>
              <a:rPr sz="900" b="1" spc="-20" dirty="0">
                <a:latin typeface="Calibri"/>
                <a:cs typeface="Calibri"/>
              </a:rPr>
              <a:t>T</a:t>
            </a:r>
            <a:r>
              <a:rPr sz="900" b="1" spc="-15" dirty="0">
                <a:latin typeface="Calibri"/>
                <a:cs typeface="Calibri"/>
              </a:rPr>
              <a:t>É</a:t>
            </a:r>
            <a:r>
              <a:rPr sz="900" b="1" spc="25" dirty="0">
                <a:latin typeface="Calibri"/>
                <a:cs typeface="Calibri"/>
              </a:rPr>
              <a:t>-</a:t>
            </a:r>
            <a:r>
              <a:rPr sz="900" b="1" spc="-20" dirty="0">
                <a:latin typeface="Calibri"/>
                <a:cs typeface="Calibri"/>
              </a:rPr>
              <a:t>T</a:t>
            </a:r>
            <a:r>
              <a:rPr sz="900" b="1" spc="15" dirty="0">
                <a:latin typeface="Calibri"/>
                <a:cs typeface="Calibri"/>
              </a:rPr>
              <a:t>K</a:t>
            </a:r>
            <a:r>
              <a:rPr sz="900" b="1" spc="-35" dirty="0">
                <a:latin typeface="Calibri"/>
                <a:cs typeface="Calibri"/>
              </a:rPr>
              <a:t> </a:t>
            </a:r>
            <a:r>
              <a:rPr sz="900" b="1" spc="20" dirty="0">
                <a:latin typeface="Calibri"/>
                <a:cs typeface="Calibri"/>
              </a:rPr>
              <a:t>(</a:t>
            </a:r>
            <a:r>
              <a:rPr sz="900" b="1" spc="35" dirty="0">
                <a:latin typeface="Calibri"/>
                <a:cs typeface="Calibri"/>
              </a:rPr>
              <a:t>e</a:t>
            </a:r>
            <a:r>
              <a:rPr sz="900" b="1" spc="15" dirty="0">
                <a:latin typeface="Calibri"/>
                <a:cs typeface="Calibri"/>
              </a:rPr>
              <a:t>F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20" dirty="0">
                <a:latin typeface="Calibri"/>
                <a:cs typeface="Calibri"/>
              </a:rPr>
              <a:t>/</a:t>
            </a:r>
            <a:r>
              <a:rPr sz="900" b="1" spc="10" dirty="0">
                <a:latin typeface="Calibri"/>
                <a:cs typeface="Calibri"/>
              </a:rPr>
              <a:t>h</a:t>
            </a:r>
            <a:r>
              <a:rPr sz="900" b="1" spc="-20" dirty="0">
                <a:latin typeface="Calibri"/>
                <a:cs typeface="Calibri"/>
              </a:rPr>
              <a:t>a</a:t>
            </a:r>
            <a:r>
              <a:rPr sz="900" b="1" spc="5" dirty="0">
                <a:latin typeface="Calibri"/>
                <a:cs typeface="Calibri"/>
              </a:rPr>
              <a:t>)</a:t>
            </a:r>
            <a:r>
              <a:rPr sz="900" b="1" dirty="0">
                <a:latin typeface="Calibri"/>
                <a:cs typeface="Calibri"/>
              </a:rPr>
              <a:t>	</a:t>
            </a:r>
            <a:r>
              <a:rPr sz="900" b="1" spc="-25" dirty="0">
                <a:latin typeface="Calibri"/>
                <a:cs typeface="Calibri"/>
              </a:rPr>
              <a:t>8</a:t>
            </a:r>
            <a:r>
              <a:rPr sz="900" b="1" spc="15" dirty="0">
                <a:latin typeface="Calibri"/>
                <a:cs typeface="Calibri"/>
              </a:rPr>
              <a:t>3</a:t>
            </a:r>
            <a:r>
              <a:rPr sz="900" b="1" dirty="0">
                <a:latin typeface="Calibri"/>
                <a:cs typeface="Calibri"/>
              </a:rPr>
              <a:t>	</a:t>
            </a:r>
            <a:r>
              <a:rPr sz="900" b="1" spc="-25" dirty="0">
                <a:latin typeface="Calibri"/>
                <a:cs typeface="Calibri"/>
              </a:rPr>
              <a:t>226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356104" y="5388864"/>
            <a:ext cx="4246245" cy="323215"/>
          </a:xfrm>
          <a:custGeom>
            <a:avLst/>
            <a:gdLst/>
            <a:ahLst/>
            <a:cxnLst/>
            <a:rect l="l" t="t" r="r" b="b"/>
            <a:pathLst>
              <a:path w="4246245" h="323214">
                <a:moveTo>
                  <a:pt x="0" y="323088"/>
                </a:moveTo>
                <a:lnTo>
                  <a:pt x="4245864" y="323088"/>
                </a:lnTo>
                <a:lnTo>
                  <a:pt x="4245864" y="0"/>
                </a:lnTo>
                <a:lnTo>
                  <a:pt x="0" y="0"/>
                </a:lnTo>
                <a:lnTo>
                  <a:pt x="0" y="3230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2346314" y="932669"/>
          <a:ext cx="4290695" cy="56089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5764"/>
                <a:gridCol w="904239"/>
                <a:gridCol w="353694"/>
                <a:gridCol w="880744"/>
                <a:gridCol w="424179"/>
              </a:tblGrid>
              <a:tr h="196620">
                <a:tc rowSpan="2">
                  <a:txBody>
                    <a:bodyPr/>
                    <a:lstStyle/>
                    <a:p>
                      <a:pPr marL="184785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1650" b="1" spc="5" dirty="0">
                          <a:latin typeface="Calibri"/>
                          <a:cs typeface="Calibri"/>
                        </a:rPr>
                        <a:t>ÁRUKUKORICA</a:t>
                      </a:r>
                      <a:endParaRPr sz="1650">
                        <a:latin typeface="Calibri"/>
                        <a:cs typeface="Calibri"/>
                      </a:endParaRPr>
                    </a:p>
                  </a:txBody>
                  <a:tcPr marL="0" marR="0" marT="6159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68910">
                        <a:lnSpc>
                          <a:spcPts val="1375"/>
                        </a:lnSpc>
                      </a:pPr>
                      <a:r>
                        <a:rPr sz="1150" b="1" spc="10" dirty="0">
                          <a:latin typeface="Calibri"/>
                          <a:cs typeface="Calibri"/>
                        </a:rPr>
                        <a:t>Szárazművelés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150" b="1" spc="20" dirty="0">
                          <a:latin typeface="Calibri"/>
                          <a:cs typeface="Calibri"/>
                        </a:rPr>
                        <a:t>Öntözéses</a:t>
                      </a:r>
                      <a:r>
                        <a:rPr sz="115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spc="15" dirty="0">
                          <a:latin typeface="Calibri"/>
                          <a:cs typeface="Calibri"/>
                        </a:rPr>
                        <a:t>művelés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66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159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3177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15" dirty="0">
                          <a:latin typeface="Calibri"/>
                          <a:cs typeface="Calibri"/>
                        </a:rPr>
                        <a:t>nettó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20" dirty="0">
                          <a:latin typeface="Calibri"/>
                          <a:cs typeface="Calibri"/>
                        </a:rPr>
                        <a:t>eFt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15" dirty="0">
                          <a:latin typeface="Calibri"/>
                          <a:cs typeface="Calibri"/>
                        </a:rPr>
                        <a:t>nettó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20" dirty="0">
                          <a:latin typeface="Calibri"/>
                          <a:cs typeface="Calibri"/>
                        </a:rPr>
                        <a:t>eFt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spc="5" dirty="0">
                          <a:latin typeface="Calibri"/>
                          <a:cs typeface="Calibri"/>
                        </a:rPr>
                        <a:t>Anyagköltség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150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43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181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40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Műtrágya</a:t>
                      </a:r>
                      <a:r>
                        <a:rPr sz="9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20" dirty="0">
                          <a:latin typeface="Calibri"/>
                          <a:cs typeface="Calibri"/>
                        </a:rPr>
                        <a:t>költség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63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74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20" dirty="0">
                          <a:latin typeface="Calibri"/>
                          <a:cs typeface="Calibri"/>
                        </a:rPr>
                        <a:t>Vetőmag</a:t>
                      </a:r>
                      <a:r>
                        <a:rPr sz="9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20" dirty="0">
                          <a:latin typeface="Calibri"/>
                          <a:cs typeface="Calibri"/>
                        </a:rPr>
                        <a:t>költség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43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43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25" dirty="0">
                          <a:latin typeface="Calibri"/>
                          <a:cs typeface="Calibri"/>
                        </a:rPr>
                        <a:t>Növényvédőszer</a:t>
                      </a:r>
                      <a:r>
                        <a:rPr sz="9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20" dirty="0">
                          <a:latin typeface="Calibri"/>
                          <a:cs typeface="Calibri"/>
                        </a:rPr>
                        <a:t>költség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44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44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724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10" dirty="0">
                          <a:latin typeface="Calibri"/>
                          <a:cs typeface="Calibri"/>
                        </a:rPr>
                        <a:t>Öntözővíz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20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777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b="1" spc="25" dirty="0">
                          <a:latin typeface="Calibri"/>
                          <a:cs typeface="Calibri"/>
                        </a:rPr>
                        <a:t>Gépi 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munkák</a:t>
                      </a:r>
                      <a:r>
                        <a:rPr sz="900" b="1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10" dirty="0">
                          <a:latin typeface="Calibri"/>
                          <a:cs typeface="Calibri"/>
                        </a:rPr>
                        <a:t>költsége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193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55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268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59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5" dirty="0">
                          <a:latin typeface="Calibri"/>
                          <a:cs typeface="Calibri"/>
                        </a:rPr>
                        <a:t>Műtrágyaszórás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25" dirty="0">
                          <a:latin typeface="Calibri"/>
                          <a:cs typeface="Calibri"/>
                        </a:rPr>
                        <a:t>Alapművelés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31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31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20" dirty="0">
                          <a:latin typeface="Calibri"/>
                          <a:cs typeface="Calibri"/>
                        </a:rPr>
                        <a:t>Alapműv.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20" dirty="0">
                          <a:latin typeface="Calibri"/>
                          <a:cs typeface="Calibri"/>
                        </a:rPr>
                        <a:t>elmunkálás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10" dirty="0">
                          <a:latin typeface="Calibri"/>
                          <a:cs typeface="Calibri"/>
                        </a:rPr>
                        <a:t>Magágykészítés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30" dirty="0">
                          <a:latin typeface="Calibri"/>
                          <a:cs typeface="Calibri"/>
                        </a:rPr>
                        <a:t>Vetés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30" dirty="0">
                          <a:latin typeface="Calibri"/>
                          <a:cs typeface="Calibri"/>
                        </a:rPr>
                        <a:t>Növényvédelem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10" dirty="0">
                          <a:latin typeface="Calibri"/>
                          <a:cs typeface="Calibri"/>
                        </a:rPr>
                        <a:t>Mechanikai gyomirtás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15" dirty="0">
                          <a:latin typeface="Calibri"/>
                          <a:cs typeface="Calibri"/>
                        </a:rPr>
                        <a:t>Öntözés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56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5" dirty="0">
                          <a:latin typeface="Calibri"/>
                          <a:cs typeface="Calibri"/>
                        </a:rPr>
                        <a:t>Betakarítás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25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28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10" dirty="0">
                          <a:latin typeface="Calibri"/>
                          <a:cs typeface="Calibri"/>
                        </a:rPr>
                        <a:t>Szállítás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20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22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Szárítás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63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77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17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662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spc="15" dirty="0">
                          <a:latin typeface="Calibri"/>
                          <a:cs typeface="Calibri"/>
                        </a:rPr>
                        <a:t>Személyi </a:t>
                      </a:r>
                      <a:r>
                        <a:rPr sz="900" b="1" spc="20" dirty="0">
                          <a:latin typeface="Calibri"/>
                          <a:cs typeface="Calibri"/>
                        </a:rPr>
                        <a:t>jellegű</a:t>
                      </a:r>
                      <a:r>
                        <a:rPr sz="9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10" dirty="0">
                          <a:latin typeface="Calibri"/>
                          <a:cs typeface="Calibri"/>
                        </a:rPr>
                        <a:t>költségek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199533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spc="10" dirty="0">
                          <a:latin typeface="Calibri"/>
                          <a:cs typeface="Calibri"/>
                        </a:rPr>
                        <a:t>Egyéb</a:t>
                      </a:r>
                      <a:r>
                        <a:rPr sz="9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10" dirty="0">
                          <a:latin typeface="Calibri"/>
                          <a:cs typeface="Calibri"/>
                        </a:rPr>
                        <a:t>költség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188975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00" b="1" spc="15" dirty="0">
                          <a:latin typeface="Calibri"/>
                          <a:cs typeface="Calibri"/>
                        </a:rPr>
                        <a:t>Termelési </a:t>
                      </a:r>
                      <a:r>
                        <a:rPr sz="900" b="1" spc="10" dirty="0">
                          <a:latin typeface="Calibri"/>
                          <a:cs typeface="Calibri"/>
                        </a:rPr>
                        <a:t>költség (nettó</a:t>
                      </a:r>
                      <a:r>
                        <a:rPr sz="900" b="1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15" dirty="0">
                          <a:latin typeface="Calibri"/>
                          <a:cs typeface="Calibri"/>
                        </a:rPr>
                        <a:t>eFt)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352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100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457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100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</a:tr>
              <a:tr h="126692">
                <a:tc>
                  <a:txBody>
                    <a:bodyPr/>
                    <a:lstStyle/>
                    <a:p>
                      <a:pPr marL="19050">
                        <a:lnSpc>
                          <a:spcPts val="675"/>
                        </a:lnSpc>
                        <a:spcBef>
                          <a:spcPts val="220"/>
                        </a:spcBef>
                      </a:pPr>
                      <a:r>
                        <a:rPr sz="900" spc="10" dirty="0">
                          <a:latin typeface="Calibri"/>
                          <a:cs typeface="Calibri"/>
                        </a:rPr>
                        <a:t>Piaci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ár</a:t>
                      </a:r>
                      <a:r>
                        <a:rPr sz="9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20" dirty="0">
                          <a:latin typeface="Calibri"/>
                          <a:cs typeface="Calibri"/>
                        </a:rPr>
                        <a:t>(eFt/t)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ts val="675"/>
                        </a:lnSpc>
                        <a:spcBef>
                          <a:spcPts val="220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45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ts val="675"/>
                        </a:lnSpc>
                        <a:spcBef>
                          <a:spcPts val="220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45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54307">
                <a:tc>
                  <a:txBody>
                    <a:bodyPr/>
                    <a:lstStyle/>
                    <a:p>
                      <a:pPr marL="27305">
                        <a:lnSpc>
                          <a:spcPts val="1720"/>
                        </a:lnSpc>
                        <a:spcBef>
                          <a:spcPts val="180"/>
                        </a:spcBef>
                      </a:pPr>
                      <a:r>
                        <a:rPr sz="1800" b="1" spc="-170" dirty="0">
                          <a:latin typeface="Calibri"/>
                          <a:cs typeface="Calibri"/>
                        </a:rPr>
                        <a:t>Hozam</a:t>
                      </a:r>
                      <a:r>
                        <a:rPr sz="1800" b="1" spc="-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40" dirty="0">
                          <a:latin typeface="Calibri"/>
                          <a:cs typeface="Calibri"/>
                        </a:rPr>
                        <a:t>(t/ha)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7780" algn="r">
                        <a:lnSpc>
                          <a:spcPts val="1720"/>
                        </a:lnSpc>
                        <a:spcBef>
                          <a:spcPts val="18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ts val="1720"/>
                        </a:lnSpc>
                        <a:spcBef>
                          <a:spcPts val="180"/>
                        </a:spcBef>
                      </a:pPr>
                      <a:r>
                        <a:rPr sz="1800" b="1" spc="-30" dirty="0">
                          <a:latin typeface="Calibri"/>
                          <a:cs typeface="Calibri"/>
                        </a:rPr>
                        <a:t>14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777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44581">
                <a:tc>
                  <a:txBody>
                    <a:bodyPr/>
                    <a:lstStyle/>
                    <a:p>
                      <a:pPr marL="19050">
                        <a:lnSpc>
                          <a:spcPts val="785"/>
                        </a:lnSpc>
                      </a:pPr>
                      <a:r>
                        <a:rPr sz="900" b="1" spc="15" dirty="0">
                          <a:latin typeface="Calibri"/>
                          <a:cs typeface="Calibri"/>
                        </a:rPr>
                        <a:t>Árbevétel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5" dirty="0">
                          <a:latin typeface="Calibri"/>
                          <a:cs typeface="Calibri"/>
                        </a:rPr>
                        <a:t>(eFt/ha)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ts val="785"/>
                        </a:lnSpc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360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ts val="785"/>
                        </a:lnSpc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608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73865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900" spc="15" dirty="0">
                          <a:latin typeface="Calibri"/>
                          <a:cs typeface="Calibri"/>
                        </a:rPr>
                        <a:t>Földalapú 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támogatás</a:t>
                      </a:r>
                      <a:r>
                        <a:rPr sz="9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15" dirty="0">
                          <a:latin typeface="Calibri"/>
                          <a:cs typeface="Calibri"/>
                        </a:rPr>
                        <a:t>(eFt/ha)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75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900" spc="-40" dirty="0">
                          <a:latin typeface="Calibri"/>
                          <a:cs typeface="Calibri"/>
                        </a:rPr>
                        <a:t>75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87507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900" b="1" spc="15" dirty="0">
                          <a:latin typeface="Calibri"/>
                          <a:cs typeface="Calibri"/>
                        </a:rPr>
                        <a:t>Termelési érték</a:t>
                      </a:r>
                      <a:r>
                        <a:rPr sz="900" b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5" dirty="0">
                          <a:latin typeface="Calibri"/>
                          <a:cs typeface="Calibri"/>
                        </a:rPr>
                        <a:t>(eFt/ha)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435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900" b="1" spc="-40" dirty="0">
                          <a:latin typeface="Calibri"/>
                          <a:cs typeface="Calibri"/>
                        </a:rPr>
                        <a:t>683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313913">
                <a:tc>
                  <a:txBody>
                    <a:bodyPr/>
                    <a:lstStyle/>
                    <a:p>
                      <a:pPr marL="1524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800" b="1" spc="-145" dirty="0">
                          <a:latin typeface="Calibri"/>
                          <a:cs typeface="Calibri"/>
                        </a:rPr>
                        <a:t>TÉ-TK</a:t>
                      </a:r>
                      <a:r>
                        <a:rPr sz="1800" b="1" spc="-1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45" dirty="0">
                          <a:latin typeface="Calibri"/>
                          <a:cs typeface="Calibri"/>
                        </a:rPr>
                        <a:t>(eFt/ha)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330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800" b="1" spc="-30" dirty="0">
                          <a:latin typeface="Calibri"/>
                          <a:cs typeface="Calibri"/>
                        </a:rPr>
                        <a:t>83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3429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800" b="1" spc="-30" dirty="0">
                          <a:latin typeface="Calibri"/>
                          <a:cs typeface="Calibri"/>
                        </a:rPr>
                        <a:t>226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FF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1600" y="152400"/>
            <a:ext cx="6324600" cy="6858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3238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pc="-20" dirty="0"/>
              <a:t>Termelési</a:t>
            </a:r>
            <a:r>
              <a:rPr spc="-15" dirty="0"/>
              <a:t> </a:t>
            </a:r>
            <a:r>
              <a:rPr spc="-5" dirty="0"/>
              <a:t>technológia</a:t>
            </a:r>
          </a:p>
        </p:txBody>
      </p:sp>
      <p:sp>
        <p:nvSpPr>
          <p:cNvPr id="3" name="object 3"/>
          <p:cNvSpPr/>
          <p:nvPr/>
        </p:nvSpPr>
        <p:spPr>
          <a:xfrm>
            <a:off x="2270760" y="914399"/>
            <a:ext cx="4739640" cy="5943600"/>
          </a:xfrm>
          <a:custGeom>
            <a:avLst/>
            <a:gdLst/>
            <a:ahLst/>
            <a:cxnLst/>
            <a:rect l="l" t="t" r="r" b="b"/>
            <a:pathLst>
              <a:path w="4739640" h="5943600">
                <a:moveTo>
                  <a:pt x="0" y="5943600"/>
                </a:moveTo>
                <a:lnTo>
                  <a:pt x="4739640" y="5943600"/>
                </a:lnTo>
                <a:lnTo>
                  <a:pt x="4739640" y="0"/>
                </a:lnTo>
                <a:lnTo>
                  <a:pt x="0" y="0"/>
                </a:lnTo>
                <a:lnTo>
                  <a:pt x="0" y="5943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87969" y="1381187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339" y="0"/>
                </a:lnTo>
              </a:path>
            </a:pathLst>
          </a:custGeom>
          <a:ln w="806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87969" y="138924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277" y="0"/>
                </a:lnTo>
              </a:path>
            </a:pathLst>
          </a:custGeom>
          <a:ln w="806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83884" y="1393226"/>
            <a:ext cx="8890" cy="8255"/>
          </a:xfrm>
          <a:custGeom>
            <a:avLst/>
            <a:gdLst/>
            <a:ahLst/>
            <a:cxnLst/>
            <a:rect l="l" t="t" r="r" b="b"/>
            <a:pathLst>
              <a:path w="8889" h="8255">
                <a:moveTo>
                  <a:pt x="0" y="8061"/>
                </a:moveTo>
                <a:lnTo>
                  <a:pt x="8331" y="8061"/>
                </a:lnTo>
                <a:lnTo>
                  <a:pt x="8331" y="0"/>
                </a:lnTo>
                <a:lnTo>
                  <a:pt x="0" y="0"/>
                </a:lnTo>
                <a:lnTo>
                  <a:pt x="0" y="8061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00438" y="2390456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124" y="0"/>
                </a:lnTo>
              </a:path>
            </a:pathLst>
          </a:custGeom>
          <a:ln w="806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00438" y="239851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8062" y="0"/>
                </a:lnTo>
              </a:path>
            </a:pathLst>
          </a:custGeom>
          <a:ln w="806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996353" y="2402495"/>
            <a:ext cx="8255" cy="8255"/>
          </a:xfrm>
          <a:custGeom>
            <a:avLst/>
            <a:gdLst/>
            <a:ahLst/>
            <a:cxnLst/>
            <a:rect l="l" t="t" r="r" b="b"/>
            <a:pathLst>
              <a:path w="8254" h="8255">
                <a:moveTo>
                  <a:pt x="0" y="8061"/>
                </a:moveTo>
                <a:lnTo>
                  <a:pt x="8062" y="8061"/>
                </a:lnTo>
                <a:lnTo>
                  <a:pt x="8062" y="0"/>
                </a:lnTo>
                <a:lnTo>
                  <a:pt x="0" y="0"/>
                </a:lnTo>
                <a:lnTo>
                  <a:pt x="0" y="8061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87969" y="2382395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>
                <a:moveTo>
                  <a:pt x="0" y="0"/>
                </a:moveTo>
                <a:lnTo>
                  <a:pt x="24402" y="0"/>
                </a:lnTo>
              </a:path>
            </a:pathLst>
          </a:custGeom>
          <a:ln w="806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83884" y="2378311"/>
            <a:ext cx="33020" cy="8255"/>
          </a:xfrm>
          <a:custGeom>
            <a:avLst/>
            <a:gdLst/>
            <a:ahLst/>
            <a:cxnLst/>
            <a:rect l="l" t="t" r="r" b="b"/>
            <a:pathLst>
              <a:path w="33020" h="8255">
                <a:moveTo>
                  <a:pt x="0" y="8061"/>
                </a:moveTo>
                <a:lnTo>
                  <a:pt x="32518" y="8061"/>
                </a:lnTo>
                <a:lnTo>
                  <a:pt x="32518" y="0"/>
                </a:lnTo>
                <a:lnTo>
                  <a:pt x="0" y="0"/>
                </a:lnTo>
                <a:lnTo>
                  <a:pt x="0" y="8061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87969" y="2390456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339" y="0"/>
                </a:lnTo>
              </a:path>
            </a:pathLst>
          </a:custGeom>
          <a:ln w="806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83884" y="2386372"/>
            <a:ext cx="24765" cy="8255"/>
          </a:xfrm>
          <a:custGeom>
            <a:avLst/>
            <a:gdLst/>
            <a:ahLst/>
            <a:cxnLst/>
            <a:rect l="l" t="t" r="r" b="b"/>
            <a:pathLst>
              <a:path w="24764" h="8255">
                <a:moveTo>
                  <a:pt x="0" y="8061"/>
                </a:moveTo>
                <a:lnTo>
                  <a:pt x="24455" y="8061"/>
                </a:lnTo>
                <a:lnTo>
                  <a:pt x="24455" y="0"/>
                </a:lnTo>
                <a:lnTo>
                  <a:pt x="0" y="0"/>
                </a:lnTo>
                <a:lnTo>
                  <a:pt x="0" y="8061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387969" y="2398518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277" y="0"/>
                </a:lnTo>
              </a:path>
            </a:pathLst>
          </a:custGeom>
          <a:ln w="806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383884" y="2394433"/>
            <a:ext cx="16510" cy="8255"/>
          </a:xfrm>
          <a:custGeom>
            <a:avLst/>
            <a:gdLst/>
            <a:ahLst/>
            <a:cxnLst/>
            <a:rect l="l" t="t" r="r" b="b"/>
            <a:pathLst>
              <a:path w="16510" h="8255">
                <a:moveTo>
                  <a:pt x="0" y="8061"/>
                </a:moveTo>
                <a:lnTo>
                  <a:pt x="16393" y="8061"/>
                </a:lnTo>
                <a:lnTo>
                  <a:pt x="16393" y="0"/>
                </a:lnTo>
                <a:lnTo>
                  <a:pt x="0" y="0"/>
                </a:lnTo>
                <a:lnTo>
                  <a:pt x="0" y="8061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383884" y="2402495"/>
            <a:ext cx="8890" cy="8255"/>
          </a:xfrm>
          <a:custGeom>
            <a:avLst/>
            <a:gdLst/>
            <a:ahLst/>
            <a:cxnLst/>
            <a:rect l="l" t="t" r="r" b="b"/>
            <a:pathLst>
              <a:path w="8889" h="8255">
                <a:moveTo>
                  <a:pt x="0" y="8061"/>
                </a:moveTo>
                <a:lnTo>
                  <a:pt x="8331" y="8061"/>
                </a:lnTo>
                <a:lnTo>
                  <a:pt x="8331" y="0"/>
                </a:lnTo>
                <a:lnTo>
                  <a:pt x="0" y="0"/>
                </a:lnTo>
                <a:lnTo>
                  <a:pt x="0" y="8061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508306" y="5242171"/>
            <a:ext cx="3772535" cy="323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05"/>
              </a:lnSpc>
              <a:tabLst>
                <a:tab pos="2350135" algn="l"/>
                <a:tab pos="3658870" algn="l"/>
              </a:tabLst>
            </a:pPr>
            <a:r>
              <a:rPr sz="950" spc="10" dirty="0">
                <a:latin typeface="Calibri"/>
                <a:cs typeface="Calibri"/>
              </a:rPr>
              <a:t>P</a:t>
            </a:r>
            <a:r>
              <a:rPr sz="950" spc="30" dirty="0">
                <a:latin typeface="Calibri"/>
                <a:cs typeface="Calibri"/>
              </a:rPr>
              <a:t>i</a:t>
            </a:r>
            <a:r>
              <a:rPr sz="950" spc="-15" dirty="0">
                <a:latin typeface="Calibri"/>
                <a:cs typeface="Calibri"/>
              </a:rPr>
              <a:t>a</a:t>
            </a:r>
            <a:r>
              <a:rPr sz="950" spc="-25" dirty="0">
                <a:latin typeface="Calibri"/>
                <a:cs typeface="Calibri"/>
              </a:rPr>
              <a:t>c</a:t>
            </a:r>
            <a:r>
              <a:rPr sz="950" dirty="0">
                <a:latin typeface="Calibri"/>
                <a:cs typeface="Calibri"/>
              </a:rPr>
              <a:t>i</a:t>
            </a:r>
            <a:r>
              <a:rPr sz="950" spc="10" dirty="0">
                <a:latin typeface="Calibri"/>
                <a:cs typeface="Calibri"/>
              </a:rPr>
              <a:t> </a:t>
            </a:r>
            <a:r>
              <a:rPr sz="950" spc="-15" dirty="0">
                <a:latin typeface="Calibri"/>
                <a:cs typeface="Calibri"/>
              </a:rPr>
              <a:t>á</a:t>
            </a:r>
            <a:r>
              <a:rPr sz="950" dirty="0">
                <a:latin typeface="Calibri"/>
                <a:cs typeface="Calibri"/>
              </a:rPr>
              <a:t>r</a:t>
            </a:r>
            <a:r>
              <a:rPr sz="950" spc="-40" dirty="0">
                <a:latin typeface="Calibri"/>
                <a:cs typeface="Calibri"/>
              </a:rPr>
              <a:t> </a:t>
            </a:r>
            <a:r>
              <a:rPr sz="950" spc="25" dirty="0">
                <a:latin typeface="Calibri"/>
                <a:cs typeface="Calibri"/>
              </a:rPr>
              <a:t>(</a:t>
            </a:r>
            <a:r>
              <a:rPr sz="950" spc="30" dirty="0">
                <a:latin typeface="Calibri"/>
                <a:cs typeface="Calibri"/>
              </a:rPr>
              <a:t>e</a:t>
            </a:r>
            <a:r>
              <a:rPr sz="950" spc="5" dirty="0">
                <a:latin typeface="Calibri"/>
                <a:cs typeface="Calibri"/>
              </a:rPr>
              <a:t>F</a:t>
            </a:r>
            <a:r>
              <a:rPr sz="950" dirty="0">
                <a:latin typeface="Calibri"/>
                <a:cs typeface="Calibri"/>
              </a:rPr>
              <a:t>t</a:t>
            </a:r>
            <a:r>
              <a:rPr sz="950" spc="5" dirty="0">
                <a:latin typeface="Calibri"/>
                <a:cs typeface="Calibri"/>
              </a:rPr>
              <a:t>/</a:t>
            </a:r>
            <a:r>
              <a:rPr sz="950" dirty="0">
                <a:latin typeface="Calibri"/>
                <a:cs typeface="Calibri"/>
              </a:rPr>
              <a:t>t)	</a:t>
            </a:r>
            <a:r>
              <a:rPr sz="950" spc="-40" dirty="0">
                <a:latin typeface="Calibri"/>
                <a:cs typeface="Calibri"/>
              </a:rPr>
              <a:t>4</a:t>
            </a:r>
            <a:r>
              <a:rPr sz="950" dirty="0">
                <a:latin typeface="Calibri"/>
                <a:cs typeface="Calibri"/>
              </a:rPr>
              <a:t>0	</a:t>
            </a:r>
            <a:r>
              <a:rPr sz="950" spc="-40" dirty="0">
                <a:latin typeface="Calibri"/>
                <a:cs typeface="Calibri"/>
              </a:rPr>
              <a:t>40</a:t>
            </a:r>
            <a:endParaRPr sz="9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45"/>
              </a:spcBef>
              <a:tabLst>
                <a:tab pos="2350135" algn="l"/>
                <a:tab pos="3658870" algn="l"/>
              </a:tabLst>
            </a:pPr>
            <a:r>
              <a:rPr sz="950" b="1" spc="-30" dirty="0">
                <a:latin typeface="Calibri"/>
                <a:cs typeface="Calibri"/>
              </a:rPr>
              <a:t>H</a:t>
            </a:r>
            <a:r>
              <a:rPr sz="950" b="1" spc="-10" dirty="0">
                <a:latin typeface="Calibri"/>
                <a:cs typeface="Calibri"/>
              </a:rPr>
              <a:t>o</a:t>
            </a:r>
            <a:r>
              <a:rPr sz="950" b="1" spc="-5" dirty="0">
                <a:latin typeface="Calibri"/>
                <a:cs typeface="Calibri"/>
              </a:rPr>
              <a:t>z</a:t>
            </a:r>
            <a:r>
              <a:rPr sz="950" b="1" spc="-30" dirty="0">
                <a:latin typeface="Calibri"/>
                <a:cs typeface="Calibri"/>
              </a:rPr>
              <a:t>a</a:t>
            </a:r>
            <a:r>
              <a:rPr sz="950" b="1" dirty="0">
                <a:latin typeface="Calibri"/>
                <a:cs typeface="Calibri"/>
              </a:rPr>
              <a:t>m</a:t>
            </a:r>
            <a:r>
              <a:rPr sz="950" b="1" spc="-40" dirty="0">
                <a:latin typeface="Calibri"/>
                <a:cs typeface="Calibri"/>
              </a:rPr>
              <a:t> </a:t>
            </a:r>
            <a:r>
              <a:rPr sz="950" b="1" spc="15" dirty="0">
                <a:latin typeface="Calibri"/>
                <a:cs typeface="Calibri"/>
              </a:rPr>
              <a:t>(</a:t>
            </a:r>
            <a:r>
              <a:rPr sz="950" b="1" spc="-15" dirty="0">
                <a:latin typeface="Calibri"/>
                <a:cs typeface="Calibri"/>
              </a:rPr>
              <a:t>t</a:t>
            </a:r>
            <a:r>
              <a:rPr sz="950" b="1" spc="-30" dirty="0">
                <a:latin typeface="Calibri"/>
                <a:cs typeface="Calibri"/>
              </a:rPr>
              <a:t>/</a:t>
            </a:r>
            <a:r>
              <a:rPr sz="950" b="1" spc="-5" dirty="0">
                <a:latin typeface="Calibri"/>
                <a:cs typeface="Calibri"/>
              </a:rPr>
              <a:t>h</a:t>
            </a:r>
            <a:r>
              <a:rPr sz="950" b="1" spc="-30" dirty="0">
                <a:latin typeface="Calibri"/>
                <a:cs typeface="Calibri"/>
              </a:rPr>
              <a:t>a</a:t>
            </a:r>
            <a:r>
              <a:rPr sz="950" b="1" dirty="0">
                <a:latin typeface="Calibri"/>
                <a:cs typeface="Calibri"/>
              </a:rPr>
              <a:t>)	</a:t>
            </a:r>
            <a:r>
              <a:rPr sz="950" b="1" spc="-40" dirty="0">
                <a:latin typeface="Calibri"/>
                <a:cs typeface="Calibri"/>
              </a:rPr>
              <a:t>1</a:t>
            </a:r>
            <a:r>
              <a:rPr sz="950" b="1" dirty="0">
                <a:latin typeface="Calibri"/>
                <a:cs typeface="Calibri"/>
              </a:rPr>
              <a:t>6	</a:t>
            </a:r>
            <a:r>
              <a:rPr sz="950" b="1" spc="-40" dirty="0">
                <a:latin typeface="Calibri"/>
                <a:cs typeface="Calibri"/>
              </a:rPr>
              <a:t>22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08307" y="6251171"/>
            <a:ext cx="3772535" cy="121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05"/>
              </a:lnSpc>
              <a:tabLst>
                <a:tab pos="2293620" algn="l"/>
                <a:tab pos="3602354" algn="l"/>
              </a:tabLst>
            </a:pPr>
            <a:r>
              <a:rPr sz="950" b="1" spc="-30" dirty="0">
                <a:latin typeface="Calibri"/>
                <a:cs typeface="Calibri"/>
              </a:rPr>
              <a:t>T</a:t>
            </a:r>
            <a:r>
              <a:rPr sz="950" b="1" spc="-25" dirty="0">
                <a:latin typeface="Calibri"/>
                <a:cs typeface="Calibri"/>
              </a:rPr>
              <a:t>É</a:t>
            </a:r>
            <a:r>
              <a:rPr sz="950" b="1" spc="20" dirty="0">
                <a:latin typeface="Calibri"/>
                <a:cs typeface="Calibri"/>
              </a:rPr>
              <a:t>-</a:t>
            </a:r>
            <a:r>
              <a:rPr sz="950" b="1" spc="-30" dirty="0">
                <a:latin typeface="Calibri"/>
                <a:cs typeface="Calibri"/>
              </a:rPr>
              <a:t>T</a:t>
            </a:r>
            <a:r>
              <a:rPr sz="950" b="1" dirty="0">
                <a:latin typeface="Calibri"/>
                <a:cs typeface="Calibri"/>
              </a:rPr>
              <a:t>K</a:t>
            </a:r>
            <a:r>
              <a:rPr sz="950" b="1" spc="-40" dirty="0">
                <a:latin typeface="Calibri"/>
                <a:cs typeface="Calibri"/>
              </a:rPr>
              <a:t> </a:t>
            </a:r>
            <a:r>
              <a:rPr sz="950" b="1" spc="15" dirty="0">
                <a:latin typeface="Calibri"/>
                <a:cs typeface="Calibri"/>
              </a:rPr>
              <a:t>(</a:t>
            </a:r>
            <a:r>
              <a:rPr sz="950" b="1" spc="25" dirty="0">
                <a:latin typeface="Calibri"/>
                <a:cs typeface="Calibri"/>
              </a:rPr>
              <a:t>e</a:t>
            </a:r>
            <a:r>
              <a:rPr sz="950" b="1" spc="5" dirty="0">
                <a:latin typeface="Calibri"/>
                <a:cs typeface="Calibri"/>
              </a:rPr>
              <a:t>F</a:t>
            </a:r>
            <a:r>
              <a:rPr sz="950" b="1" spc="-15" dirty="0">
                <a:latin typeface="Calibri"/>
                <a:cs typeface="Calibri"/>
              </a:rPr>
              <a:t>t</a:t>
            </a:r>
            <a:r>
              <a:rPr sz="950" b="1" spc="-30" dirty="0">
                <a:latin typeface="Calibri"/>
                <a:cs typeface="Calibri"/>
              </a:rPr>
              <a:t>/</a:t>
            </a:r>
            <a:r>
              <a:rPr sz="950" b="1" spc="-5" dirty="0">
                <a:latin typeface="Calibri"/>
                <a:cs typeface="Calibri"/>
              </a:rPr>
              <a:t>h</a:t>
            </a:r>
            <a:r>
              <a:rPr sz="950" b="1" spc="-30" dirty="0">
                <a:latin typeface="Calibri"/>
                <a:cs typeface="Calibri"/>
              </a:rPr>
              <a:t>a</a:t>
            </a:r>
            <a:r>
              <a:rPr sz="950" b="1" dirty="0">
                <a:latin typeface="Calibri"/>
                <a:cs typeface="Calibri"/>
              </a:rPr>
              <a:t>)	</a:t>
            </a:r>
            <a:r>
              <a:rPr sz="950" b="1" spc="-40" dirty="0">
                <a:latin typeface="Calibri"/>
                <a:cs typeface="Calibri"/>
              </a:rPr>
              <a:t>19</a:t>
            </a:r>
            <a:r>
              <a:rPr sz="950" b="1" dirty="0">
                <a:latin typeface="Calibri"/>
                <a:cs typeface="Calibri"/>
              </a:rPr>
              <a:t>1	</a:t>
            </a:r>
            <a:r>
              <a:rPr sz="950" b="1" spc="-40" dirty="0">
                <a:latin typeface="Calibri"/>
                <a:cs typeface="Calibri"/>
              </a:rPr>
              <a:t>349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484120" y="5269991"/>
            <a:ext cx="4249420" cy="323215"/>
          </a:xfrm>
          <a:custGeom>
            <a:avLst/>
            <a:gdLst/>
            <a:ahLst/>
            <a:cxnLst/>
            <a:rect l="l" t="t" r="r" b="b"/>
            <a:pathLst>
              <a:path w="4249420" h="323214">
                <a:moveTo>
                  <a:pt x="0" y="323087"/>
                </a:moveTo>
                <a:lnTo>
                  <a:pt x="4248911" y="323087"/>
                </a:lnTo>
                <a:lnTo>
                  <a:pt x="4248911" y="0"/>
                </a:lnTo>
                <a:lnTo>
                  <a:pt x="0" y="0"/>
                </a:lnTo>
                <a:lnTo>
                  <a:pt x="0" y="32308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2473451" y="981564"/>
          <a:ext cx="4286250" cy="5539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0850"/>
                <a:gridCol w="784225"/>
                <a:gridCol w="387985"/>
                <a:gridCol w="921385"/>
                <a:gridCol w="428625"/>
              </a:tblGrid>
              <a:tr h="201800">
                <a:tc rowSpan="2"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sz="1500" b="1" spc="15" dirty="0">
                          <a:latin typeface="Calibri"/>
                          <a:cs typeface="Calibri"/>
                        </a:rPr>
                        <a:t>CSEMEGEKUKORICA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635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16839">
                        <a:lnSpc>
                          <a:spcPts val="1415"/>
                        </a:lnSpc>
                      </a:pPr>
                      <a:r>
                        <a:rPr sz="1200" b="1" spc="5" dirty="0">
                          <a:latin typeface="Calibri"/>
                          <a:cs typeface="Calibri"/>
                        </a:rPr>
                        <a:t>Szárazművelés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52069">
                        <a:lnSpc>
                          <a:spcPts val="1415"/>
                        </a:lnSpc>
                      </a:pPr>
                      <a:r>
                        <a:rPr sz="1200" b="1" spc="10" dirty="0">
                          <a:latin typeface="Calibri"/>
                          <a:cs typeface="Calibri"/>
                        </a:rPr>
                        <a:t>Öntözéses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művelés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695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950" spc="5" dirty="0">
                          <a:latin typeface="Calibri"/>
                          <a:cs typeface="Calibri"/>
                        </a:rPr>
                        <a:t>nettó</a:t>
                      </a:r>
                      <a:r>
                        <a:rPr sz="95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10" dirty="0">
                          <a:latin typeface="Calibri"/>
                          <a:cs typeface="Calibri"/>
                        </a:rPr>
                        <a:t>eFt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%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987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950" spc="5" dirty="0">
                          <a:latin typeface="Calibri"/>
                          <a:cs typeface="Calibri"/>
                        </a:rPr>
                        <a:t>nettó</a:t>
                      </a:r>
                      <a:r>
                        <a:rPr sz="95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10" dirty="0">
                          <a:latin typeface="Calibri"/>
                          <a:cs typeface="Calibri"/>
                        </a:rPr>
                        <a:t>eFt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%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5" dirty="0">
                          <a:latin typeface="Calibri"/>
                          <a:cs typeface="Calibri"/>
                        </a:rPr>
                        <a:t>Anyagköltség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329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63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332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55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10" dirty="0">
                          <a:latin typeface="Calibri"/>
                          <a:cs typeface="Calibri"/>
                        </a:rPr>
                        <a:t>Műtrágya</a:t>
                      </a:r>
                      <a:r>
                        <a:rPr sz="95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10" dirty="0">
                          <a:latin typeface="Calibri"/>
                          <a:cs typeface="Calibri"/>
                        </a:rPr>
                        <a:t>költség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59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63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5" dirty="0">
                          <a:latin typeface="Calibri"/>
                          <a:cs typeface="Calibri"/>
                        </a:rPr>
                        <a:t>Vetőmag</a:t>
                      </a:r>
                      <a:r>
                        <a:rPr sz="95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10" dirty="0">
                          <a:latin typeface="Calibri"/>
                          <a:cs typeface="Calibri"/>
                        </a:rPr>
                        <a:t>költség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220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42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220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36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961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10" dirty="0">
                          <a:latin typeface="Calibri"/>
                          <a:cs typeface="Calibri"/>
                        </a:rPr>
                        <a:t>Növényvédőszer</a:t>
                      </a:r>
                      <a:r>
                        <a:rPr sz="95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10" dirty="0">
                          <a:latin typeface="Calibri"/>
                          <a:cs typeface="Calibri"/>
                        </a:rPr>
                        <a:t>költség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50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50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8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907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Öntözővíz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25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10" dirty="0">
                          <a:latin typeface="Calibri"/>
                          <a:cs typeface="Calibri"/>
                        </a:rPr>
                        <a:t>Gépi </a:t>
                      </a:r>
                      <a:r>
                        <a:rPr sz="950" b="1" spc="-10" dirty="0">
                          <a:latin typeface="Calibri"/>
                          <a:cs typeface="Calibri"/>
                        </a:rPr>
                        <a:t>munkák</a:t>
                      </a:r>
                      <a:r>
                        <a:rPr sz="950" b="1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dirty="0">
                          <a:latin typeface="Calibri"/>
                          <a:cs typeface="Calibri"/>
                        </a:rPr>
                        <a:t>költsége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178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34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257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42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10" dirty="0">
                          <a:latin typeface="Calibri"/>
                          <a:cs typeface="Calibri"/>
                        </a:rPr>
                        <a:t>Műtrágyaszórás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15" dirty="0">
                          <a:latin typeface="Calibri"/>
                          <a:cs typeface="Calibri"/>
                        </a:rPr>
                        <a:t>Alapművelés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31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6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31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5" dirty="0">
                          <a:latin typeface="Calibri"/>
                          <a:cs typeface="Calibri"/>
                        </a:rPr>
                        <a:t>Alapműv.</a:t>
                      </a:r>
                      <a:r>
                        <a:rPr sz="95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5" dirty="0">
                          <a:latin typeface="Calibri"/>
                          <a:cs typeface="Calibri"/>
                        </a:rPr>
                        <a:t>elmunkálás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5" dirty="0">
                          <a:latin typeface="Calibri"/>
                          <a:cs typeface="Calibri"/>
                        </a:rPr>
                        <a:t>Magágykészítés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18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3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18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3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15" dirty="0">
                          <a:latin typeface="Calibri"/>
                          <a:cs typeface="Calibri"/>
                        </a:rPr>
                        <a:t>Vetés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15" dirty="0">
                          <a:latin typeface="Calibri"/>
                          <a:cs typeface="Calibri"/>
                        </a:rPr>
                        <a:t>Növényvédelem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5" dirty="0">
                          <a:latin typeface="Calibri"/>
                          <a:cs typeface="Calibri"/>
                        </a:rPr>
                        <a:t>Mechanikai</a:t>
                      </a:r>
                      <a:r>
                        <a:rPr sz="95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dirty="0">
                          <a:latin typeface="Calibri"/>
                          <a:cs typeface="Calibri"/>
                        </a:rPr>
                        <a:t>gyomirtás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2068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5" dirty="0">
                          <a:latin typeface="Calibri"/>
                          <a:cs typeface="Calibri"/>
                        </a:rPr>
                        <a:t>Öntözés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69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10" dirty="0">
                          <a:latin typeface="Calibri"/>
                          <a:cs typeface="Calibri"/>
                        </a:rPr>
                        <a:t>Betakarítás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43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8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43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Szállítás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51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60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1800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5" dirty="0">
                          <a:latin typeface="Calibri"/>
                          <a:cs typeface="Calibri"/>
                        </a:rPr>
                        <a:t>Személyi </a:t>
                      </a:r>
                      <a:r>
                        <a:rPr sz="950" b="1" spc="10" dirty="0">
                          <a:latin typeface="Calibri"/>
                          <a:cs typeface="Calibri"/>
                        </a:rPr>
                        <a:t>jellegű</a:t>
                      </a:r>
                      <a:r>
                        <a:rPr sz="950" b="1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dirty="0">
                          <a:latin typeface="Calibri"/>
                          <a:cs typeface="Calibri"/>
                        </a:rPr>
                        <a:t>költségek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191466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spc="-5" dirty="0">
                          <a:latin typeface="Calibri"/>
                          <a:cs typeface="Calibri"/>
                        </a:rPr>
                        <a:t>Egyéb</a:t>
                      </a:r>
                      <a:r>
                        <a:rPr sz="95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dirty="0">
                          <a:latin typeface="Calibri"/>
                          <a:cs typeface="Calibri"/>
                        </a:rPr>
                        <a:t>költség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217257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Termelési költség (nettó</a:t>
                      </a:r>
                      <a:r>
                        <a:rPr sz="950" b="1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5" dirty="0">
                          <a:latin typeface="Calibri"/>
                          <a:cs typeface="Calibri"/>
                        </a:rPr>
                        <a:t>eFt)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38100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524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100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606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100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</a:tr>
              <a:tr h="703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321363">
                <a:tc>
                  <a:txBody>
                    <a:bodyPr/>
                    <a:lstStyle/>
                    <a:p>
                      <a:pPr marL="2794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800" b="1" spc="-150" dirty="0">
                          <a:latin typeface="Calibri"/>
                          <a:cs typeface="Calibri"/>
                        </a:rPr>
                        <a:t>Hozam</a:t>
                      </a:r>
                      <a:r>
                        <a:rPr sz="1800" b="1" spc="-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20" dirty="0">
                          <a:latin typeface="Calibri"/>
                          <a:cs typeface="Calibri"/>
                        </a:rPr>
                        <a:t>(t/ha)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800" b="1" spc="-35" dirty="0">
                          <a:latin typeface="Calibri"/>
                          <a:cs typeface="Calibri"/>
                        </a:rPr>
                        <a:t>16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800" b="1" spc="-35" dirty="0">
                          <a:latin typeface="Calibri"/>
                          <a:cs typeface="Calibri"/>
                        </a:rPr>
                        <a:t>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20401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Árbevétel</a:t>
                      </a:r>
                      <a:r>
                        <a:rPr sz="95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5" dirty="0">
                          <a:latin typeface="Calibri"/>
                          <a:cs typeface="Calibri"/>
                        </a:rPr>
                        <a:t>(eFt/ha)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640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880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76693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950" spc="5" dirty="0">
                          <a:latin typeface="Calibri"/>
                          <a:cs typeface="Calibri"/>
                        </a:rPr>
                        <a:t>Földalapú </a:t>
                      </a:r>
                      <a:r>
                        <a:rPr sz="950" spc="-5" dirty="0">
                          <a:latin typeface="Calibri"/>
                          <a:cs typeface="Calibri"/>
                        </a:rPr>
                        <a:t>támogatás</a:t>
                      </a:r>
                      <a:r>
                        <a:rPr sz="95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5" dirty="0">
                          <a:latin typeface="Calibri"/>
                          <a:cs typeface="Calibri"/>
                        </a:rPr>
                        <a:t>(eFt/ha)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75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75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6409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Termelési érték</a:t>
                      </a:r>
                      <a:r>
                        <a:rPr sz="950" b="1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5" dirty="0">
                          <a:latin typeface="Calibri"/>
                          <a:cs typeface="Calibri"/>
                        </a:rPr>
                        <a:t>(eFt/ha)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38100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715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955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FF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324625">
                <a:tc>
                  <a:txBody>
                    <a:bodyPr/>
                    <a:lstStyle/>
                    <a:p>
                      <a:pPr marL="2794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1800" b="1" spc="-125" dirty="0">
                          <a:latin typeface="Calibri"/>
                          <a:cs typeface="Calibri"/>
                        </a:rPr>
                        <a:t>TÉ-TK (eFt/ha)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145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1800" b="1" spc="-35" dirty="0">
                          <a:latin typeface="Calibri"/>
                          <a:cs typeface="Calibri"/>
                        </a:rPr>
                        <a:t>191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1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1968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1800" b="1" spc="-35" dirty="0">
                          <a:latin typeface="Calibri"/>
                          <a:cs typeface="Calibri"/>
                        </a:rPr>
                        <a:t>349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1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object 21"/>
          <p:cNvSpPr/>
          <p:nvPr/>
        </p:nvSpPr>
        <p:spPr>
          <a:xfrm>
            <a:off x="6754368" y="3145535"/>
            <a:ext cx="2286000" cy="2209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5240" y="6019799"/>
            <a:ext cx="2255520" cy="8381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19200" y="76200"/>
            <a:ext cx="6781800" cy="734695"/>
          </a:xfrm>
          <a:custGeom>
            <a:avLst/>
            <a:gdLst/>
            <a:ahLst/>
            <a:cxnLst/>
            <a:rect l="l" t="t" r="r" b="b"/>
            <a:pathLst>
              <a:path w="6781800" h="734695">
                <a:moveTo>
                  <a:pt x="0" y="734567"/>
                </a:moveTo>
                <a:lnTo>
                  <a:pt x="6781800" y="734567"/>
                </a:lnTo>
                <a:lnTo>
                  <a:pt x="6781800" y="0"/>
                </a:lnTo>
                <a:lnTo>
                  <a:pt x="0" y="0"/>
                </a:lnTo>
                <a:lnTo>
                  <a:pt x="0" y="734567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48560" y="120522"/>
            <a:ext cx="43243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Termelési</a:t>
            </a:r>
            <a:r>
              <a:rPr spc="-60" dirty="0"/>
              <a:t> </a:t>
            </a:r>
            <a:r>
              <a:rPr spc="-5" dirty="0"/>
              <a:t>technológia</a:t>
            </a:r>
          </a:p>
        </p:txBody>
      </p:sp>
      <p:sp>
        <p:nvSpPr>
          <p:cNvPr id="4" name="object 4"/>
          <p:cNvSpPr/>
          <p:nvPr/>
        </p:nvSpPr>
        <p:spPr>
          <a:xfrm>
            <a:off x="2270760" y="838199"/>
            <a:ext cx="4815840" cy="6019800"/>
          </a:xfrm>
          <a:custGeom>
            <a:avLst/>
            <a:gdLst/>
            <a:ahLst/>
            <a:cxnLst/>
            <a:rect l="l" t="t" r="r" b="b"/>
            <a:pathLst>
              <a:path w="4815840" h="6019800">
                <a:moveTo>
                  <a:pt x="0" y="6019800"/>
                </a:moveTo>
                <a:lnTo>
                  <a:pt x="4815840" y="6019800"/>
                </a:lnTo>
                <a:lnTo>
                  <a:pt x="4815840" y="0"/>
                </a:lnTo>
                <a:lnTo>
                  <a:pt x="0" y="0"/>
                </a:lnTo>
                <a:lnTo>
                  <a:pt x="0" y="60198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84822" y="2343564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5991" y="0"/>
                </a:lnTo>
              </a:path>
            </a:pathLst>
          </a:custGeom>
          <a:ln w="8003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84822" y="235156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995" y="0"/>
                </a:lnTo>
              </a:path>
            </a:pathLst>
          </a:custGeom>
          <a:ln w="8003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80771" y="2355836"/>
            <a:ext cx="8255" cy="8255"/>
          </a:xfrm>
          <a:custGeom>
            <a:avLst/>
            <a:gdLst/>
            <a:ahLst/>
            <a:cxnLst/>
            <a:rect l="l" t="t" r="r" b="b"/>
            <a:pathLst>
              <a:path w="8254" h="8255">
                <a:moveTo>
                  <a:pt x="0" y="8003"/>
                </a:moveTo>
                <a:lnTo>
                  <a:pt x="7995" y="8003"/>
                </a:lnTo>
                <a:lnTo>
                  <a:pt x="7995" y="0"/>
                </a:lnTo>
                <a:lnTo>
                  <a:pt x="0" y="0"/>
                </a:lnTo>
                <a:lnTo>
                  <a:pt x="0" y="8003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93358" y="2327556"/>
            <a:ext cx="32384" cy="0"/>
          </a:xfrm>
          <a:custGeom>
            <a:avLst/>
            <a:gdLst/>
            <a:ahLst/>
            <a:cxnLst/>
            <a:rect l="l" t="t" r="r" b="b"/>
            <a:pathLst>
              <a:path w="32385">
                <a:moveTo>
                  <a:pt x="0" y="0"/>
                </a:moveTo>
                <a:lnTo>
                  <a:pt x="31983" y="0"/>
                </a:lnTo>
              </a:path>
            </a:pathLst>
          </a:custGeom>
          <a:ln w="8003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89307" y="2323607"/>
            <a:ext cx="40005" cy="8255"/>
          </a:xfrm>
          <a:custGeom>
            <a:avLst/>
            <a:gdLst/>
            <a:ahLst/>
            <a:cxnLst/>
            <a:rect l="l" t="t" r="r" b="b"/>
            <a:pathLst>
              <a:path w="40004" h="8255">
                <a:moveTo>
                  <a:pt x="0" y="8003"/>
                </a:moveTo>
                <a:lnTo>
                  <a:pt x="39979" y="8003"/>
                </a:lnTo>
                <a:lnTo>
                  <a:pt x="39979" y="0"/>
                </a:lnTo>
                <a:lnTo>
                  <a:pt x="0" y="0"/>
                </a:lnTo>
                <a:lnTo>
                  <a:pt x="0" y="8003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93358" y="2335560"/>
            <a:ext cx="24130" cy="0"/>
          </a:xfrm>
          <a:custGeom>
            <a:avLst/>
            <a:gdLst/>
            <a:ahLst/>
            <a:cxnLst/>
            <a:rect l="l" t="t" r="r" b="b"/>
            <a:pathLst>
              <a:path w="24129">
                <a:moveTo>
                  <a:pt x="0" y="0"/>
                </a:moveTo>
                <a:lnTo>
                  <a:pt x="23987" y="0"/>
                </a:lnTo>
              </a:path>
            </a:pathLst>
          </a:custGeom>
          <a:ln w="8003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89307" y="2331611"/>
            <a:ext cx="32384" cy="8255"/>
          </a:xfrm>
          <a:custGeom>
            <a:avLst/>
            <a:gdLst/>
            <a:ahLst/>
            <a:cxnLst/>
            <a:rect l="l" t="t" r="r" b="b"/>
            <a:pathLst>
              <a:path w="32385" h="8255">
                <a:moveTo>
                  <a:pt x="0" y="8003"/>
                </a:moveTo>
                <a:lnTo>
                  <a:pt x="31983" y="8003"/>
                </a:lnTo>
                <a:lnTo>
                  <a:pt x="31983" y="0"/>
                </a:lnTo>
                <a:lnTo>
                  <a:pt x="0" y="0"/>
                </a:lnTo>
                <a:lnTo>
                  <a:pt x="0" y="8003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93358" y="2343564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5991" y="0"/>
                </a:lnTo>
              </a:path>
            </a:pathLst>
          </a:custGeom>
          <a:ln w="8003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489307" y="2339615"/>
            <a:ext cx="24130" cy="8255"/>
          </a:xfrm>
          <a:custGeom>
            <a:avLst/>
            <a:gdLst/>
            <a:ahLst/>
            <a:cxnLst/>
            <a:rect l="l" t="t" r="r" b="b"/>
            <a:pathLst>
              <a:path w="24129" h="8255">
                <a:moveTo>
                  <a:pt x="0" y="8003"/>
                </a:moveTo>
                <a:lnTo>
                  <a:pt x="23987" y="8003"/>
                </a:lnTo>
                <a:lnTo>
                  <a:pt x="23987" y="0"/>
                </a:lnTo>
                <a:lnTo>
                  <a:pt x="0" y="0"/>
                </a:lnTo>
                <a:lnTo>
                  <a:pt x="0" y="8003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493358" y="235156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995" y="0"/>
                </a:lnTo>
              </a:path>
            </a:pathLst>
          </a:custGeom>
          <a:ln w="8003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89307" y="2347566"/>
            <a:ext cx="16510" cy="8890"/>
          </a:xfrm>
          <a:custGeom>
            <a:avLst/>
            <a:gdLst/>
            <a:ahLst/>
            <a:cxnLst/>
            <a:rect l="l" t="t" r="r" b="b"/>
            <a:pathLst>
              <a:path w="16510" h="8889">
                <a:moveTo>
                  <a:pt x="0" y="8270"/>
                </a:moveTo>
                <a:lnTo>
                  <a:pt x="15991" y="8270"/>
                </a:lnTo>
                <a:lnTo>
                  <a:pt x="15991" y="0"/>
                </a:lnTo>
                <a:lnTo>
                  <a:pt x="0" y="0"/>
                </a:lnTo>
                <a:lnTo>
                  <a:pt x="0" y="827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489307" y="2355836"/>
            <a:ext cx="8255" cy="8255"/>
          </a:xfrm>
          <a:custGeom>
            <a:avLst/>
            <a:gdLst/>
            <a:ahLst/>
            <a:cxnLst/>
            <a:rect l="l" t="t" r="r" b="b"/>
            <a:pathLst>
              <a:path w="8254" h="8255">
                <a:moveTo>
                  <a:pt x="0" y="8003"/>
                </a:moveTo>
                <a:lnTo>
                  <a:pt x="7995" y="8003"/>
                </a:lnTo>
                <a:lnTo>
                  <a:pt x="7995" y="0"/>
                </a:lnTo>
                <a:lnTo>
                  <a:pt x="0" y="0"/>
                </a:lnTo>
                <a:lnTo>
                  <a:pt x="0" y="8003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581259" y="5575775"/>
            <a:ext cx="3778250" cy="120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00"/>
              </a:lnSpc>
              <a:tabLst>
                <a:tab pos="2418715" algn="l"/>
                <a:tab pos="3716654" algn="l"/>
              </a:tabLst>
            </a:pPr>
            <a:r>
              <a:rPr sz="950" b="1" spc="-35" dirty="0">
                <a:latin typeface="Calibri"/>
                <a:cs typeface="Calibri"/>
              </a:rPr>
              <a:t>H</a:t>
            </a:r>
            <a:r>
              <a:rPr sz="950" b="1" spc="-15" dirty="0">
                <a:latin typeface="Calibri"/>
                <a:cs typeface="Calibri"/>
              </a:rPr>
              <a:t>o</a:t>
            </a:r>
            <a:r>
              <a:rPr sz="950" b="1" spc="-10" dirty="0">
                <a:latin typeface="Calibri"/>
                <a:cs typeface="Calibri"/>
              </a:rPr>
              <a:t>z</a:t>
            </a:r>
            <a:r>
              <a:rPr sz="950" b="1" spc="-30" dirty="0">
                <a:latin typeface="Calibri"/>
                <a:cs typeface="Calibri"/>
              </a:rPr>
              <a:t>a</a:t>
            </a:r>
            <a:r>
              <a:rPr sz="950" b="1" spc="-5" dirty="0">
                <a:latin typeface="Calibri"/>
                <a:cs typeface="Calibri"/>
              </a:rPr>
              <a:t>m</a:t>
            </a:r>
            <a:r>
              <a:rPr sz="950" b="1" spc="-40" dirty="0">
                <a:latin typeface="Calibri"/>
                <a:cs typeface="Calibri"/>
              </a:rPr>
              <a:t> </a:t>
            </a:r>
            <a:r>
              <a:rPr sz="950" b="1" spc="10" dirty="0">
                <a:latin typeface="Calibri"/>
                <a:cs typeface="Calibri"/>
              </a:rPr>
              <a:t>(</a:t>
            </a:r>
            <a:r>
              <a:rPr sz="950" b="1" spc="-20" dirty="0">
                <a:latin typeface="Calibri"/>
                <a:cs typeface="Calibri"/>
              </a:rPr>
              <a:t>t</a:t>
            </a:r>
            <a:r>
              <a:rPr sz="950" b="1" spc="-35" dirty="0">
                <a:latin typeface="Calibri"/>
                <a:cs typeface="Calibri"/>
              </a:rPr>
              <a:t>/</a:t>
            </a:r>
            <a:r>
              <a:rPr sz="950" b="1" spc="-10" dirty="0">
                <a:latin typeface="Calibri"/>
                <a:cs typeface="Calibri"/>
              </a:rPr>
              <a:t>h</a:t>
            </a:r>
            <a:r>
              <a:rPr sz="950" b="1" spc="-35" dirty="0">
                <a:latin typeface="Calibri"/>
                <a:cs typeface="Calibri"/>
              </a:rPr>
              <a:t>a</a:t>
            </a:r>
            <a:r>
              <a:rPr sz="950" b="1" spc="-5" dirty="0">
                <a:latin typeface="Calibri"/>
                <a:cs typeface="Calibri"/>
              </a:rPr>
              <a:t>)</a:t>
            </a:r>
            <a:r>
              <a:rPr sz="950" b="1" dirty="0">
                <a:latin typeface="Calibri"/>
                <a:cs typeface="Calibri"/>
              </a:rPr>
              <a:t>	</a:t>
            </a:r>
            <a:r>
              <a:rPr sz="950" b="1" spc="-5" dirty="0">
                <a:latin typeface="Calibri"/>
                <a:cs typeface="Calibri"/>
              </a:rPr>
              <a:t>2</a:t>
            </a:r>
            <a:r>
              <a:rPr sz="950" b="1" dirty="0">
                <a:latin typeface="Calibri"/>
                <a:cs typeface="Calibri"/>
              </a:rPr>
              <a:t>	</a:t>
            </a:r>
            <a:r>
              <a:rPr sz="950" b="1" spc="-5" dirty="0">
                <a:latin typeface="Calibri"/>
                <a:cs typeface="Calibri"/>
              </a:rPr>
              <a:t>4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81259" y="6176870"/>
            <a:ext cx="3773170" cy="321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00"/>
              </a:lnSpc>
              <a:tabLst>
                <a:tab pos="2306955" algn="l"/>
                <a:tab pos="3548379" algn="l"/>
              </a:tabLst>
            </a:pPr>
            <a:r>
              <a:rPr sz="950" b="1" spc="-35" dirty="0">
                <a:latin typeface="Calibri"/>
                <a:cs typeface="Calibri"/>
              </a:rPr>
              <a:t>T</a:t>
            </a:r>
            <a:r>
              <a:rPr sz="950" b="1" spc="20" dirty="0">
                <a:latin typeface="Calibri"/>
                <a:cs typeface="Calibri"/>
              </a:rPr>
              <a:t>e</a:t>
            </a:r>
            <a:r>
              <a:rPr sz="950" b="1" spc="-30" dirty="0">
                <a:latin typeface="Calibri"/>
                <a:cs typeface="Calibri"/>
              </a:rPr>
              <a:t>r</a:t>
            </a:r>
            <a:r>
              <a:rPr sz="950" b="1" spc="-20" dirty="0">
                <a:latin typeface="Calibri"/>
                <a:cs typeface="Calibri"/>
              </a:rPr>
              <a:t>m</a:t>
            </a:r>
            <a:r>
              <a:rPr sz="950" b="1" spc="20" dirty="0">
                <a:latin typeface="Calibri"/>
                <a:cs typeface="Calibri"/>
              </a:rPr>
              <a:t>e</a:t>
            </a:r>
            <a:r>
              <a:rPr sz="950" b="1" spc="10" dirty="0">
                <a:latin typeface="Calibri"/>
                <a:cs typeface="Calibri"/>
              </a:rPr>
              <a:t>l</a:t>
            </a:r>
            <a:r>
              <a:rPr sz="950" b="1" spc="20" dirty="0">
                <a:latin typeface="Calibri"/>
                <a:cs typeface="Calibri"/>
              </a:rPr>
              <a:t>é</a:t>
            </a:r>
            <a:r>
              <a:rPr sz="950" b="1" spc="-5" dirty="0">
                <a:latin typeface="Calibri"/>
                <a:cs typeface="Calibri"/>
              </a:rPr>
              <a:t>si</a:t>
            </a:r>
            <a:r>
              <a:rPr sz="950" b="1" spc="-10" dirty="0">
                <a:latin typeface="Calibri"/>
                <a:cs typeface="Calibri"/>
              </a:rPr>
              <a:t> </a:t>
            </a:r>
            <a:r>
              <a:rPr sz="950" b="1" spc="20" dirty="0">
                <a:latin typeface="Calibri"/>
                <a:cs typeface="Calibri"/>
              </a:rPr>
              <a:t>é</a:t>
            </a:r>
            <a:r>
              <a:rPr sz="950" b="1" spc="-30" dirty="0">
                <a:latin typeface="Calibri"/>
                <a:cs typeface="Calibri"/>
              </a:rPr>
              <a:t>r</a:t>
            </a:r>
            <a:r>
              <a:rPr sz="950" b="1" spc="-20" dirty="0">
                <a:latin typeface="Calibri"/>
                <a:cs typeface="Calibri"/>
              </a:rPr>
              <a:t>t</a:t>
            </a:r>
            <a:r>
              <a:rPr sz="950" b="1" spc="20" dirty="0">
                <a:latin typeface="Calibri"/>
                <a:cs typeface="Calibri"/>
              </a:rPr>
              <a:t>é</a:t>
            </a:r>
            <a:r>
              <a:rPr sz="950" b="1" spc="-5" dirty="0">
                <a:latin typeface="Calibri"/>
                <a:cs typeface="Calibri"/>
              </a:rPr>
              <a:t>k</a:t>
            </a:r>
            <a:r>
              <a:rPr sz="950" b="1" spc="-40" dirty="0">
                <a:latin typeface="Calibri"/>
                <a:cs typeface="Calibri"/>
              </a:rPr>
              <a:t> </a:t>
            </a:r>
            <a:r>
              <a:rPr sz="950" b="1" spc="10" dirty="0">
                <a:latin typeface="Calibri"/>
                <a:cs typeface="Calibri"/>
              </a:rPr>
              <a:t>(</a:t>
            </a:r>
            <a:r>
              <a:rPr sz="950" b="1" spc="20" dirty="0">
                <a:latin typeface="Calibri"/>
                <a:cs typeface="Calibri"/>
              </a:rPr>
              <a:t>e</a:t>
            </a:r>
            <a:r>
              <a:rPr sz="950" b="1" dirty="0">
                <a:latin typeface="Calibri"/>
                <a:cs typeface="Calibri"/>
              </a:rPr>
              <a:t>F</a:t>
            </a:r>
            <a:r>
              <a:rPr sz="950" b="1" spc="-20" dirty="0">
                <a:latin typeface="Calibri"/>
                <a:cs typeface="Calibri"/>
              </a:rPr>
              <a:t>t</a:t>
            </a:r>
            <a:r>
              <a:rPr sz="950" b="1" spc="-35" dirty="0">
                <a:latin typeface="Calibri"/>
                <a:cs typeface="Calibri"/>
              </a:rPr>
              <a:t>/</a:t>
            </a:r>
            <a:r>
              <a:rPr sz="950" b="1" spc="-10" dirty="0">
                <a:latin typeface="Calibri"/>
                <a:cs typeface="Calibri"/>
              </a:rPr>
              <a:t>h</a:t>
            </a:r>
            <a:r>
              <a:rPr sz="950" b="1" spc="-35" dirty="0">
                <a:latin typeface="Calibri"/>
                <a:cs typeface="Calibri"/>
              </a:rPr>
              <a:t>a</a:t>
            </a:r>
            <a:r>
              <a:rPr sz="950" b="1" spc="-5" dirty="0">
                <a:latin typeface="Calibri"/>
                <a:cs typeface="Calibri"/>
              </a:rPr>
              <a:t>)</a:t>
            </a:r>
            <a:r>
              <a:rPr sz="950" b="1" dirty="0">
                <a:latin typeface="Calibri"/>
                <a:cs typeface="Calibri"/>
              </a:rPr>
              <a:t>	</a:t>
            </a:r>
            <a:r>
              <a:rPr sz="950" b="1" spc="-45" dirty="0">
                <a:latin typeface="Calibri"/>
                <a:cs typeface="Calibri"/>
              </a:rPr>
              <a:t>67</a:t>
            </a:r>
            <a:r>
              <a:rPr sz="950" b="1" spc="-5" dirty="0">
                <a:latin typeface="Calibri"/>
                <a:cs typeface="Calibri"/>
              </a:rPr>
              <a:t>5</a:t>
            </a:r>
            <a:r>
              <a:rPr sz="950" b="1" dirty="0">
                <a:latin typeface="Calibri"/>
                <a:cs typeface="Calibri"/>
              </a:rPr>
              <a:t>	</a:t>
            </a:r>
            <a:r>
              <a:rPr sz="950" b="1" spc="-45" dirty="0">
                <a:latin typeface="Calibri"/>
                <a:cs typeface="Calibri"/>
              </a:rPr>
              <a:t>1125</a:t>
            </a:r>
            <a:endParaRPr sz="9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34"/>
              </a:spcBef>
              <a:tabLst>
                <a:tab pos="2306955" algn="l"/>
                <a:tab pos="3604895" algn="l"/>
              </a:tabLst>
            </a:pPr>
            <a:r>
              <a:rPr sz="950" b="1" spc="-35" dirty="0">
                <a:latin typeface="Calibri"/>
                <a:cs typeface="Calibri"/>
              </a:rPr>
              <a:t>T</a:t>
            </a:r>
            <a:r>
              <a:rPr sz="950" b="1" spc="-30" dirty="0">
                <a:latin typeface="Calibri"/>
                <a:cs typeface="Calibri"/>
              </a:rPr>
              <a:t>É</a:t>
            </a:r>
            <a:r>
              <a:rPr sz="950" b="1" spc="15" dirty="0">
                <a:latin typeface="Calibri"/>
                <a:cs typeface="Calibri"/>
              </a:rPr>
              <a:t>-</a:t>
            </a:r>
            <a:r>
              <a:rPr sz="950" b="1" spc="-35" dirty="0">
                <a:latin typeface="Calibri"/>
                <a:cs typeface="Calibri"/>
              </a:rPr>
              <a:t>T</a:t>
            </a:r>
            <a:r>
              <a:rPr sz="950" b="1" spc="-5" dirty="0">
                <a:latin typeface="Calibri"/>
                <a:cs typeface="Calibri"/>
              </a:rPr>
              <a:t>K</a:t>
            </a:r>
            <a:r>
              <a:rPr sz="950" b="1" spc="-40" dirty="0">
                <a:latin typeface="Calibri"/>
                <a:cs typeface="Calibri"/>
              </a:rPr>
              <a:t> </a:t>
            </a:r>
            <a:r>
              <a:rPr sz="950" b="1" spc="10" dirty="0">
                <a:latin typeface="Calibri"/>
                <a:cs typeface="Calibri"/>
              </a:rPr>
              <a:t>(</a:t>
            </a:r>
            <a:r>
              <a:rPr sz="950" b="1" spc="20" dirty="0">
                <a:latin typeface="Calibri"/>
                <a:cs typeface="Calibri"/>
              </a:rPr>
              <a:t>e</a:t>
            </a:r>
            <a:r>
              <a:rPr sz="950" b="1" dirty="0">
                <a:latin typeface="Calibri"/>
                <a:cs typeface="Calibri"/>
              </a:rPr>
              <a:t>F</a:t>
            </a:r>
            <a:r>
              <a:rPr sz="950" b="1" spc="-20" dirty="0">
                <a:latin typeface="Calibri"/>
                <a:cs typeface="Calibri"/>
              </a:rPr>
              <a:t>t</a:t>
            </a:r>
            <a:r>
              <a:rPr sz="950" b="1" spc="-35" dirty="0">
                <a:latin typeface="Calibri"/>
                <a:cs typeface="Calibri"/>
              </a:rPr>
              <a:t>/</a:t>
            </a:r>
            <a:r>
              <a:rPr sz="950" b="1" spc="-10" dirty="0">
                <a:latin typeface="Calibri"/>
                <a:cs typeface="Calibri"/>
              </a:rPr>
              <a:t>h</a:t>
            </a:r>
            <a:r>
              <a:rPr sz="950" b="1" spc="-35" dirty="0">
                <a:latin typeface="Calibri"/>
                <a:cs typeface="Calibri"/>
              </a:rPr>
              <a:t>a</a:t>
            </a:r>
            <a:r>
              <a:rPr sz="950" b="1" spc="-5" dirty="0">
                <a:latin typeface="Calibri"/>
                <a:cs typeface="Calibri"/>
              </a:rPr>
              <a:t>)</a:t>
            </a:r>
            <a:r>
              <a:rPr sz="950" b="1" dirty="0">
                <a:latin typeface="Calibri"/>
                <a:cs typeface="Calibri"/>
              </a:rPr>
              <a:t>	</a:t>
            </a:r>
            <a:r>
              <a:rPr sz="950" b="1" spc="-45" dirty="0">
                <a:latin typeface="Calibri"/>
                <a:cs typeface="Calibri"/>
              </a:rPr>
              <a:t>30</a:t>
            </a:r>
            <a:r>
              <a:rPr sz="950" b="1" spc="-5" dirty="0">
                <a:latin typeface="Calibri"/>
                <a:cs typeface="Calibri"/>
              </a:rPr>
              <a:t>9</a:t>
            </a:r>
            <a:r>
              <a:rPr sz="950" b="1" dirty="0">
                <a:latin typeface="Calibri"/>
                <a:cs typeface="Calibri"/>
              </a:rPr>
              <a:t>	</a:t>
            </a:r>
            <a:r>
              <a:rPr sz="950" b="1" spc="-45" dirty="0">
                <a:latin typeface="Calibri"/>
                <a:cs typeface="Calibri"/>
              </a:rPr>
              <a:t>676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557272" y="5489447"/>
            <a:ext cx="4246245" cy="323215"/>
          </a:xfrm>
          <a:custGeom>
            <a:avLst/>
            <a:gdLst/>
            <a:ahLst/>
            <a:cxnLst/>
            <a:rect l="l" t="t" r="r" b="b"/>
            <a:pathLst>
              <a:path w="4246245" h="323214">
                <a:moveTo>
                  <a:pt x="0" y="323088"/>
                </a:moveTo>
                <a:lnTo>
                  <a:pt x="4245864" y="323088"/>
                </a:lnTo>
                <a:lnTo>
                  <a:pt x="4245864" y="0"/>
                </a:lnTo>
                <a:lnTo>
                  <a:pt x="0" y="0"/>
                </a:lnTo>
                <a:lnTo>
                  <a:pt x="0" y="3230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2547553" y="945009"/>
          <a:ext cx="4282440" cy="5600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06245"/>
                <a:gridCol w="808990"/>
                <a:gridCol w="408305"/>
                <a:gridCol w="889000"/>
                <a:gridCol w="424179"/>
              </a:tblGrid>
              <a:tr h="200365">
                <a:tc rowSpan="2"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700" b="1" spc="-10" dirty="0">
                          <a:latin typeface="Calibri"/>
                          <a:cs typeface="Calibri"/>
                        </a:rPr>
                        <a:t>HIBRIDKUKORICA</a:t>
                      </a:r>
                      <a:endParaRPr sz="170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39700">
                        <a:lnSpc>
                          <a:spcPts val="141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Szárazművelés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5560">
                        <a:lnSpc>
                          <a:spcPts val="1410"/>
                        </a:lnSpc>
                      </a:pPr>
                      <a:r>
                        <a:rPr sz="1200" b="1" spc="5" dirty="0">
                          <a:latin typeface="Calibri"/>
                          <a:cs typeface="Calibri"/>
                        </a:rPr>
                        <a:t>Öntözéses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művelés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6834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nettó</a:t>
                      </a:r>
                      <a:r>
                        <a:rPr sz="95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10" dirty="0">
                          <a:latin typeface="Calibri"/>
                          <a:cs typeface="Calibri"/>
                        </a:rPr>
                        <a:t>eFt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%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971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nettó</a:t>
                      </a:r>
                      <a:r>
                        <a:rPr sz="95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10" dirty="0">
                          <a:latin typeface="Calibri"/>
                          <a:cs typeface="Calibri"/>
                        </a:rPr>
                        <a:t>eFt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%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10" dirty="0">
                          <a:latin typeface="Calibri"/>
                          <a:cs typeface="Calibri"/>
                        </a:rPr>
                        <a:t>Anyagköltség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131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36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131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29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15" dirty="0">
                          <a:latin typeface="Calibri"/>
                          <a:cs typeface="Calibri"/>
                        </a:rPr>
                        <a:t>Műtrágya</a:t>
                      </a:r>
                      <a:r>
                        <a:rPr sz="95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5" dirty="0">
                          <a:latin typeface="Calibri"/>
                          <a:cs typeface="Calibri"/>
                        </a:rPr>
                        <a:t>költség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69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69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Vetőmag</a:t>
                      </a:r>
                      <a:r>
                        <a:rPr sz="95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5" dirty="0">
                          <a:latin typeface="Calibri"/>
                          <a:cs typeface="Calibri"/>
                        </a:rPr>
                        <a:t>költség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18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18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5" dirty="0">
                          <a:latin typeface="Calibri"/>
                          <a:cs typeface="Calibri"/>
                        </a:rPr>
                        <a:t>Növényvédőszer</a:t>
                      </a:r>
                      <a:r>
                        <a:rPr sz="95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5" dirty="0">
                          <a:latin typeface="Calibri"/>
                          <a:cs typeface="Calibri"/>
                        </a:rPr>
                        <a:t>költség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44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44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5" dirty="0">
                          <a:latin typeface="Calibri"/>
                          <a:cs typeface="Calibri"/>
                        </a:rPr>
                        <a:t>Öntözővíz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5" dirty="0">
                          <a:latin typeface="Calibri"/>
                          <a:cs typeface="Calibri"/>
                        </a:rPr>
                        <a:t>Gépi </a:t>
                      </a:r>
                      <a:r>
                        <a:rPr sz="950" b="1" spc="-15" dirty="0">
                          <a:latin typeface="Calibri"/>
                          <a:cs typeface="Calibri"/>
                        </a:rPr>
                        <a:t>munkák</a:t>
                      </a:r>
                      <a:r>
                        <a:rPr sz="950" b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5" dirty="0">
                          <a:latin typeface="Calibri"/>
                          <a:cs typeface="Calibri"/>
                        </a:rPr>
                        <a:t>költsége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99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27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181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40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15" dirty="0">
                          <a:latin typeface="Calibri"/>
                          <a:cs typeface="Calibri"/>
                        </a:rPr>
                        <a:t>Műtrágyaszórás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632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10" dirty="0">
                          <a:latin typeface="Calibri"/>
                          <a:cs typeface="Calibri"/>
                        </a:rPr>
                        <a:t>Alapművelés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31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8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31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spc="5" dirty="0">
                          <a:latin typeface="Calibri"/>
                          <a:cs typeface="Calibri"/>
                        </a:rPr>
                        <a:t>Alapműv.</a:t>
                      </a:r>
                      <a:r>
                        <a:rPr sz="95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5" dirty="0">
                          <a:latin typeface="Calibri"/>
                          <a:cs typeface="Calibri"/>
                        </a:rPr>
                        <a:t>elmunkálás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spc="-10" dirty="0">
                          <a:latin typeface="Calibri"/>
                          <a:cs typeface="Calibri"/>
                        </a:rPr>
                        <a:t>Magágykészítés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18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18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spc="15" dirty="0">
                          <a:latin typeface="Calibri"/>
                          <a:cs typeface="Calibri"/>
                        </a:rPr>
                        <a:t>Vetés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25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25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6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spc="10" dirty="0">
                          <a:latin typeface="Calibri"/>
                          <a:cs typeface="Calibri"/>
                        </a:rPr>
                        <a:t>Növényvédelem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19</a:t>
                      </a:r>
                      <a:r>
                        <a:rPr sz="950" spc="1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950" dirty="0">
                          <a:latin typeface="Calibri"/>
                          <a:cs typeface="Calibri"/>
                        </a:rPr>
                        <a:t>8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10" dirty="0">
                          <a:latin typeface="Calibri"/>
                          <a:cs typeface="Calibri"/>
                        </a:rPr>
                        <a:t>Mechanikai</a:t>
                      </a:r>
                      <a:r>
                        <a:rPr sz="9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-5" dirty="0">
                          <a:latin typeface="Calibri"/>
                          <a:cs typeface="Calibri"/>
                        </a:rPr>
                        <a:t>gyomirtás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3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Öntözés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69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15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10" dirty="0">
                          <a:latin typeface="Calibri"/>
                          <a:cs typeface="Calibri"/>
                        </a:rPr>
                        <a:t>Betakarítás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5" dirty="0">
                          <a:latin typeface="Calibri"/>
                          <a:cs typeface="Calibri"/>
                        </a:rPr>
                        <a:t>Szállítás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spc="-15" dirty="0">
                          <a:latin typeface="Calibri"/>
                          <a:cs typeface="Calibri"/>
                        </a:rPr>
                        <a:t>Szárítás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00365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Személyi </a:t>
                      </a:r>
                      <a:r>
                        <a:rPr sz="950" b="1" spc="5" dirty="0">
                          <a:latin typeface="Calibri"/>
                          <a:cs typeface="Calibri"/>
                        </a:rPr>
                        <a:t>jellegű</a:t>
                      </a:r>
                      <a:r>
                        <a:rPr sz="95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dirty="0">
                          <a:latin typeface="Calibri"/>
                          <a:cs typeface="Calibri"/>
                        </a:rPr>
                        <a:t>költségek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132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36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132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29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186504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spc="-10" dirty="0">
                          <a:latin typeface="Calibri"/>
                          <a:cs typeface="Calibri"/>
                        </a:rPr>
                        <a:t>Egyéb</a:t>
                      </a:r>
                      <a:r>
                        <a:rPr sz="95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5" dirty="0">
                          <a:latin typeface="Calibri"/>
                          <a:cs typeface="Calibri"/>
                        </a:rPr>
                        <a:t>költség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</a:tr>
              <a:tr h="213758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Termelési </a:t>
                      </a:r>
                      <a:r>
                        <a:rPr sz="950" b="1" spc="-5" dirty="0">
                          <a:latin typeface="Calibri"/>
                          <a:cs typeface="Calibri"/>
                        </a:rPr>
                        <a:t>költség (nettó</a:t>
                      </a:r>
                      <a:r>
                        <a:rPr sz="950" b="1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dirty="0">
                          <a:latin typeface="Calibri"/>
                          <a:cs typeface="Calibri"/>
                        </a:rPr>
                        <a:t>eFt)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366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100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449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100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FF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</a:tr>
              <a:tr h="161744">
                <a:tc>
                  <a:txBody>
                    <a:bodyPr/>
                    <a:lstStyle/>
                    <a:p>
                      <a:pPr marL="19685">
                        <a:lnSpc>
                          <a:spcPts val="1015"/>
                        </a:lnSpc>
                        <a:spcBef>
                          <a:spcPts val="155"/>
                        </a:spcBef>
                      </a:pPr>
                      <a:r>
                        <a:rPr sz="950" spc="-5" dirty="0">
                          <a:latin typeface="Calibri"/>
                          <a:cs typeface="Calibri"/>
                        </a:rPr>
                        <a:t>Piaci </a:t>
                      </a:r>
                      <a:r>
                        <a:rPr sz="950" spc="-10" dirty="0">
                          <a:latin typeface="Calibri"/>
                          <a:cs typeface="Calibri"/>
                        </a:rPr>
                        <a:t>ár</a:t>
                      </a:r>
                      <a:r>
                        <a:rPr sz="95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5" dirty="0">
                          <a:latin typeface="Calibri"/>
                          <a:cs typeface="Calibri"/>
                        </a:rPr>
                        <a:t>(eFt/t)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ts val="1015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300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ts val="1015"/>
                        </a:lnSpc>
                        <a:spcBef>
                          <a:spcPts val="155"/>
                        </a:spcBef>
                      </a:pPr>
                      <a:r>
                        <a:rPr sz="950" spc="-40" dirty="0">
                          <a:latin typeface="Calibri"/>
                          <a:cs typeface="Calibri"/>
                        </a:rPr>
                        <a:t>300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28399">
                <a:tc>
                  <a:txBody>
                    <a:bodyPr/>
                    <a:lstStyle/>
                    <a:p>
                      <a:pPr marL="27940">
                        <a:lnSpc>
                          <a:spcPts val="1530"/>
                        </a:lnSpc>
                        <a:spcBef>
                          <a:spcPts val="165"/>
                        </a:spcBef>
                      </a:pPr>
                      <a:r>
                        <a:rPr sz="1800" b="1" spc="-155" dirty="0">
                          <a:latin typeface="Calibri"/>
                          <a:cs typeface="Calibri"/>
                        </a:rPr>
                        <a:t>Hozam</a:t>
                      </a:r>
                      <a:r>
                        <a:rPr sz="1800" b="1" spc="-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25" dirty="0">
                          <a:latin typeface="Calibri"/>
                          <a:cs typeface="Calibri"/>
                        </a:rPr>
                        <a:t>(t/ha)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6510" algn="r">
                        <a:lnSpc>
                          <a:spcPts val="1530"/>
                        </a:lnSpc>
                        <a:spcBef>
                          <a:spcPts val="16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6510" algn="r">
                        <a:lnSpc>
                          <a:spcPts val="1530"/>
                        </a:lnSpc>
                        <a:spcBef>
                          <a:spcPts val="16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005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98684">
                <a:tc>
                  <a:txBody>
                    <a:bodyPr/>
                    <a:lstStyle/>
                    <a:p>
                      <a:pPr marL="19685">
                        <a:lnSpc>
                          <a:spcPts val="590"/>
                        </a:lnSpc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Árbevétel</a:t>
                      </a:r>
                      <a:r>
                        <a:rPr sz="95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10" dirty="0">
                          <a:latin typeface="Calibri"/>
                          <a:cs typeface="Calibri"/>
                        </a:rPr>
                        <a:t>(eFt/ha)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ts val="590"/>
                        </a:lnSpc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600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700" algn="r">
                        <a:lnSpc>
                          <a:spcPts val="590"/>
                        </a:lnSpc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1050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97718"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50" dirty="0">
                          <a:latin typeface="Calibri"/>
                          <a:cs typeface="Calibri"/>
                        </a:rPr>
                        <a:t>Földalapú </a:t>
                      </a:r>
                      <a:r>
                        <a:rPr sz="950" spc="-10" dirty="0">
                          <a:latin typeface="Calibri"/>
                          <a:cs typeface="Calibri"/>
                        </a:rPr>
                        <a:t>támogatás</a:t>
                      </a:r>
                      <a:r>
                        <a:rPr sz="95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spc="5" dirty="0">
                          <a:latin typeface="Calibri"/>
                          <a:cs typeface="Calibri"/>
                        </a:rPr>
                        <a:t>(eFt/ha)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75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50" b="1" spc="-40" dirty="0">
                          <a:latin typeface="Calibri"/>
                          <a:cs typeface="Calibri"/>
                        </a:rPr>
                        <a:t>75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000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1095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2857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219469">
                <a:tc>
                  <a:txBody>
                    <a:bodyPr/>
                    <a:lstStyle/>
                    <a:p>
                      <a:pPr marL="30480">
                        <a:lnSpc>
                          <a:spcPts val="1465"/>
                        </a:lnSpc>
                      </a:pPr>
                      <a:r>
                        <a:rPr sz="1800" b="1" spc="-130" dirty="0">
                          <a:latin typeface="Calibri"/>
                          <a:cs typeface="Calibri"/>
                        </a:rPr>
                        <a:t>TÉ-TK</a:t>
                      </a:r>
                      <a:r>
                        <a:rPr sz="1800" b="1" spc="-1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30" dirty="0">
                          <a:latin typeface="Calibri"/>
                          <a:cs typeface="Calibri"/>
                        </a:rPr>
                        <a:t>(eFt/ha)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16510" algn="r">
                        <a:lnSpc>
                          <a:spcPts val="1465"/>
                        </a:lnSpc>
                      </a:pPr>
                      <a:r>
                        <a:rPr sz="1800" b="1" spc="-35" dirty="0">
                          <a:latin typeface="Calibri"/>
                          <a:cs typeface="Calibri"/>
                        </a:rPr>
                        <a:t>309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16510" algn="r">
                        <a:lnSpc>
                          <a:spcPts val="1465"/>
                        </a:lnSpc>
                      </a:pPr>
                      <a:r>
                        <a:rPr sz="1800" b="1" spc="-35" dirty="0">
                          <a:latin typeface="Calibri"/>
                          <a:cs typeface="Calibri"/>
                        </a:rPr>
                        <a:t>676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FF0000"/>
                      </a:solidFill>
                      <a:prstDash val="solid"/>
                    </a:lnR>
                    <a:lnT w="2857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object 21"/>
          <p:cNvSpPr/>
          <p:nvPr/>
        </p:nvSpPr>
        <p:spPr>
          <a:xfrm>
            <a:off x="6784847" y="1036319"/>
            <a:ext cx="2359150" cy="5410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5240" y="6019799"/>
            <a:ext cx="2255520" cy="8381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0" y="1295400"/>
            <a:ext cx="8229600" cy="1143000"/>
          </a:xfrm>
          <a:custGeom>
            <a:avLst/>
            <a:gdLst/>
            <a:ahLst/>
            <a:cxnLst/>
            <a:rect l="l" t="t" r="r" b="b"/>
            <a:pathLst>
              <a:path w="8229600" h="1143000">
                <a:moveTo>
                  <a:pt x="0" y="1143000"/>
                </a:moveTo>
                <a:lnTo>
                  <a:pt x="8229600" y="1143000"/>
                </a:lnTo>
                <a:lnTo>
                  <a:pt x="82296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49502" y="1351334"/>
            <a:ext cx="6697980" cy="8934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700" i="1" spc="-175" dirty="0">
                <a:latin typeface="Garamond"/>
                <a:cs typeface="Garamond"/>
              </a:rPr>
              <a:t>Köszönöm </a:t>
            </a:r>
            <a:r>
              <a:rPr sz="5700" i="1" spc="-145" dirty="0">
                <a:latin typeface="Garamond"/>
                <a:cs typeface="Garamond"/>
              </a:rPr>
              <a:t>a</a:t>
            </a:r>
            <a:r>
              <a:rPr sz="5700" i="1" spc="40" dirty="0">
                <a:latin typeface="Garamond"/>
                <a:cs typeface="Garamond"/>
              </a:rPr>
              <a:t> </a:t>
            </a:r>
            <a:r>
              <a:rPr sz="5700" i="1" spc="-125" dirty="0">
                <a:latin typeface="Garamond"/>
                <a:cs typeface="Garamond"/>
              </a:rPr>
              <a:t>figyelmet!</a:t>
            </a:r>
            <a:endParaRPr sz="5700">
              <a:latin typeface="Garamond"/>
              <a:cs typeface="Garamond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86911" y="2667000"/>
            <a:ext cx="2255519" cy="17800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05200" y="4800600"/>
            <a:ext cx="2286000" cy="16306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274320"/>
            <a:ext cx="7620000" cy="11430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2616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60"/>
              </a:spcBef>
            </a:pPr>
            <a:r>
              <a:rPr spc="-5" dirty="0"/>
              <a:t>Öntözési igazgatási</a:t>
            </a:r>
            <a:r>
              <a:rPr spc="15" dirty="0"/>
              <a:t> </a:t>
            </a:r>
            <a:r>
              <a:rPr spc="5" dirty="0"/>
              <a:t>szerv</a:t>
            </a:r>
          </a:p>
        </p:txBody>
      </p:sp>
      <p:sp>
        <p:nvSpPr>
          <p:cNvPr id="3" name="object 3"/>
          <p:cNvSpPr/>
          <p:nvPr/>
        </p:nvSpPr>
        <p:spPr>
          <a:xfrm>
            <a:off x="762000" y="1700783"/>
            <a:ext cx="7620000" cy="4307205"/>
          </a:xfrm>
          <a:custGeom>
            <a:avLst/>
            <a:gdLst/>
            <a:ahLst/>
            <a:cxnLst/>
            <a:rect l="l" t="t" r="r" b="b"/>
            <a:pathLst>
              <a:path w="7620000" h="4307205">
                <a:moveTo>
                  <a:pt x="0" y="4306824"/>
                </a:moveTo>
                <a:lnTo>
                  <a:pt x="7620000" y="4306824"/>
                </a:lnTo>
                <a:lnTo>
                  <a:pt x="7620000" y="0"/>
                </a:lnTo>
                <a:lnTo>
                  <a:pt x="0" y="0"/>
                </a:lnTo>
                <a:lnTo>
                  <a:pt x="0" y="4306824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41044" y="1653462"/>
            <a:ext cx="7467600" cy="307467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2000" b="1" spc="-20" dirty="0">
                <a:latin typeface="Garamond"/>
                <a:cs typeface="Garamond"/>
              </a:rPr>
              <a:t>Főbb</a:t>
            </a:r>
            <a:r>
              <a:rPr sz="2000" b="1" dirty="0">
                <a:latin typeface="Garamond"/>
                <a:cs typeface="Garamond"/>
              </a:rPr>
              <a:t> </a:t>
            </a:r>
            <a:r>
              <a:rPr sz="2000" b="1" spc="-5" dirty="0">
                <a:latin typeface="Garamond"/>
                <a:cs typeface="Garamond"/>
              </a:rPr>
              <a:t>feladatai:</a:t>
            </a:r>
            <a:endParaRPr sz="20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000" dirty="0">
                <a:latin typeface="Garamond"/>
                <a:cs typeface="Garamond"/>
              </a:rPr>
              <a:t>az </a:t>
            </a:r>
            <a:r>
              <a:rPr sz="2000" b="1" spc="-10" dirty="0">
                <a:latin typeface="Garamond"/>
                <a:cs typeface="Garamond"/>
              </a:rPr>
              <a:t>öntözési közösségek </a:t>
            </a:r>
            <a:r>
              <a:rPr sz="2000" b="1" spc="5" dirty="0">
                <a:latin typeface="Garamond"/>
                <a:cs typeface="Garamond"/>
              </a:rPr>
              <a:t>területorientált </a:t>
            </a:r>
            <a:r>
              <a:rPr sz="2000" spc="-5" dirty="0">
                <a:latin typeface="Garamond"/>
                <a:cs typeface="Garamond"/>
              </a:rPr>
              <a:t>mérethatékony</a:t>
            </a:r>
            <a:r>
              <a:rPr sz="2000" spc="165" dirty="0">
                <a:latin typeface="Garamond"/>
                <a:cs typeface="Garamond"/>
              </a:rPr>
              <a:t> </a:t>
            </a:r>
            <a:r>
              <a:rPr sz="2000" spc="5" dirty="0">
                <a:latin typeface="Garamond"/>
                <a:cs typeface="Garamond"/>
              </a:rPr>
              <a:t>területének</a:t>
            </a:r>
            <a:endParaRPr sz="2000">
              <a:latin typeface="Garamond"/>
              <a:cs typeface="Garamond"/>
            </a:endParaRPr>
          </a:p>
          <a:p>
            <a:pPr marL="35687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latin typeface="Garamond"/>
                <a:cs typeface="Garamond"/>
              </a:rPr>
              <a:t>(öntözési körzetek)</a:t>
            </a:r>
            <a:r>
              <a:rPr sz="2000" spc="105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meghatározása;</a:t>
            </a:r>
            <a:endParaRPr sz="20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56870" algn="l"/>
                <a:tab pos="357505" algn="l"/>
                <a:tab pos="896619" algn="l"/>
                <a:tab pos="2122170" algn="l"/>
                <a:tab pos="4015740" algn="l"/>
                <a:tab pos="6214110" algn="l"/>
              </a:tabLst>
            </a:pPr>
            <a:r>
              <a:rPr sz="2000" dirty="0">
                <a:latin typeface="Garamond"/>
                <a:cs typeface="Garamond"/>
              </a:rPr>
              <a:t>az	</a:t>
            </a:r>
            <a:r>
              <a:rPr sz="2000" b="1" spc="-10" dirty="0">
                <a:latin typeface="Garamond"/>
                <a:cs typeface="Garamond"/>
              </a:rPr>
              <a:t>öntözési	közösségek	</a:t>
            </a:r>
            <a:r>
              <a:rPr sz="2000" b="1" spc="-5" dirty="0">
                <a:latin typeface="Garamond"/>
                <a:cs typeface="Garamond"/>
              </a:rPr>
              <a:t>megalakulásának	ösztönzése,</a:t>
            </a:r>
            <a:endParaRPr sz="2000">
              <a:latin typeface="Garamond"/>
              <a:cs typeface="Garamond"/>
            </a:endParaRPr>
          </a:p>
          <a:p>
            <a:pPr marL="356870">
              <a:lnSpc>
                <a:spcPct val="100000"/>
              </a:lnSpc>
            </a:pPr>
            <a:r>
              <a:rPr sz="2000" b="1" dirty="0">
                <a:latin typeface="Garamond"/>
                <a:cs typeface="Garamond"/>
              </a:rPr>
              <a:t>nyilvántartása </a:t>
            </a:r>
            <a:r>
              <a:rPr sz="2000" b="1" spc="-5" dirty="0">
                <a:latin typeface="Garamond"/>
                <a:cs typeface="Garamond"/>
              </a:rPr>
              <a:t>és a </a:t>
            </a:r>
            <a:r>
              <a:rPr sz="2000" spc="-10" dirty="0">
                <a:latin typeface="Garamond"/>
                <a:cs typeface="Garamond"/>
              </a:rPr>
              <a:t>szakmai</a:t>
            </a:r>
            <a:r>
              <a:rPr sz="2000" spc="35" dirty="0">
                <a:latin typeface="Garamond"/>
                <a:cs typeface="Garamond"/>
              </a:rPr>
              <a:t> </a:t>
            </a:r>
            <a:r>
              <a:rPr sz="2000" dirty="0">
                <a:latin typeface="Garamond"/>
                <a:cs typeface="Garamond"/>
              </a:rPr>
              <a:t>támogatása;</a:t>
            </a:r>
            <a:endParaRPr sz="20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000" spc="-5" dirty="0">
                <a:latin typeface="Garamond"/>
                <a:cs typeface="Garamond"/>
              </a:rPr>
              <a:t>a </a:t>
            </a:r>
            <a:r>
              <a:rPr sz="2000" b="1" spc="10" dirty="0">
                <a:latin typeface="Garamond"/>
                <a:cs typeface="Garamond"/>
              </a:rPr>
              <a:t>harmadlagos </a:t>
            </a:r>
            <a:r>
              <a:rPr sz="2000" b="1" spc="-10" dirty="0">
                <a:latin typeface="Garamond"/>
                <a:cs typeface="Garamond"/>
              </a:rPr>
              <a:t>művek </a:t>
            </a:r>
            <a:r>
              <a:rPr sz="2000" spc="-10" dirty="0">
                <a:latin typeface="Garamond"/>
                <a:cs typeface="Garamond"/>
              </a:rPr>
              <a:t>fejlesztése, </a:t>
            </a:r>
            <a:r>
              <a:rPr sz="2000" spc="-5" dirty="0">
                <a:latin typeface="Garamond"/>
                <a:cs typeface="Garamond"/>
              </a:rPr>
              <a:t>a </a:t>
            </a:r>
            <a:r>
              <a:rPr sz="2000" spc="5" dirty="0">
                <a:latin typeface="Garamond"/>
                <a:cs typeface="Garamond"/>
              </a:rPr>
              <a:t>harmadlagos </a:t>
            </a:r>
            <a:r>
              <a:rPr sz="2000" spc="-15" dirty="0">
                <a:latin typeface="Garamond"/>
                <a:cs typeface="Garamond"/>
              </a:rPr>
              <a:t>művek</a:t>
            </a:r>
            <a:r>
              <a:rPr sz="2000" spc="-60" dirty="0">
                <a:latin typeface="Garamond"/>
                <a:cs typeface="Garamond"/>
              </a:rPr>
              <a:t> </a:t>
            </a:r>
            <a:r>
              <a:rPr sz="2000" spc="-5" dirty="0">
                <a:latin typeface="Garamond"/>
                <a:cs typeface="Garamond"/>
              </a:rPr>
              <a:t>öntözővíz-</a:t>
            </a:r>
            <a:endParaRPr sz="2000">
              <a:latin typeface="Garamond"/>
              <a:cs typeface="Garamond"/>
            </a:endParaRPr>
          </a:p>
          <a:p>
            <a:pPr marL="35687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Garamond"/>
                <a:cs typeface="Garamond"/>
              </a:rPr>
              <a:t>szolgáltatásának</a:t>
            </a:r>
            <a:r>
              <a:rPr sz="2000" spc="50" dirty="0">
                <a:latin typeface="Garamond"/>
                <a:cs typeface="Garamond"/>
              </a:rPr>
              <a:t> </a:t>
            </a:r>
            <a:r>
              <a:rPr sz="2000" spc="-10" dirty="0">
                <a:latin typeface="Garamond"/>
                <a:cs typeface="Garamond"/>
              </a:rPr>
              <a:t>koordinálása;</a:t>
            </a:r>
            <a:endParaRPr sz="20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56870" algn="l"/>
                <a:tab pos="357505" algn="l"/>
                <a:tab pos="1366520" algn="l"/>
                <a:tab pos="2427605" algn="l"/>
                <a:tab pos="4152900" algn="l"/>
                <a:tab pos="5784215" algn="l"/>
                <a:tab pos="7253605" algn="l"/>
              </a:tabLst>
            </a:pPr>
            <a:r>
              <a:rPr sz="2000" spc="-15" dirty="0">
                <a:latin typeface="Garamond"/>
                <a:cs typeface="Garamond"/>
              </a:rPr>
              <a:t>n</a:t>
            </a:r>
            <a:r>
              <a:rPr sz="2000" dirty="0">
                <a:latin typeface="Garamond"/>
                <a:cs typeface="Garamond"/>
              </a:rPr>
              <a:t>e</a:t>
            </a:r>
            <a:r>
              <a:rPr sz="2000" spc="-5" dirty="0">
                <a:latin typeface="Garamond"/>
                <a:cs typeface="Garamond"/>
              </a:rPr>
              <a:t>m</a:t>
            </a:r>
            <a:r>
              <a:rPr sz="2000" spc="-15" dirty="0">
                <a:latin typeface="Garamond"/>
                <a:cs typeface="Garamond"/>
              </a:rPr>
              <a:t>z</a:t>
            </a:r>
            <a:r>
              <a:rPr sz="2000" dirty="0">
                <a:latin typeface="Garamond"/>
                <a:cs typeface="Garamond"/>
              </a:rPr>
              <a:t>e</a:t>
            </a:r>
            <a:r>
              <a:rPr sz="2000" spc="10" dirty="0">
                <a:latin typeface="Garamond"/>
                <a:cs typeface="Garamond"/>
              </a:rPr>
              <a:t>t</a:t>
            </a:r>
            <a:r>
              <a:rPr sz="2000" spc="-5" dirty="0">
                <a:latin typeface="Garamond"/>
                <a:cs typeface="Garamond"/>
              </a:rPr>
              <a:t>i</a:t>
            </a:r>
            <a:r>
              <a:rPr sz="2000" dirty="0">
                <a:latin typeface="Garamond"/>
                <a:cs typeface="Garamond"/>
              </a:rPr>
              <a:t>	</a:t>
            </a:r>
            <a:r>
              <a:rPr sz="2000" spc="5" dirty="0">
                <a:latin typeface="Garamond"/>
                <a:cs typeface="Garamond"/>
              </a:rPr>
              <a:t>ö</a:t>
            </a:r>
            <a:r>
              <a:rPr sz="2000" spc="-20" dirty="0">
                <a:latin typeface="Garamond"/>
                <a:cs typeface="Garamond"/>
              </a:rPr>
              <a:t>n</a:t>
            </a:r>
            <a:r>
              <a:rPr sz="2000" spc="10" dirty="0">
                <a:latin typeface="Garamond"/>
                <a:cs typeface="Garamond"/>
              </a:rPr>
              <a:t>t</a:t>
            </a:r>
            <a:r>
              <a:rPr sz="2000" spc="5" dirty="0">
                <a:latin typeface="Garamond"/>
                <a:cs typeface="Garamond"/>
              </a:rPr>
              <a:t>ö</a:t>
            </a:r>
            <a:r>
              <a:rPr sz="2000" spc="-20" dirty="0">
                <a:latin typeface="Garamond"/>
                <a:cs typeface="Garamond"/>
              </a:rPr>
              <a:t>z</a:t>
            </a:r>
            <a:r>
              <a:rPr sz="2000" dirty="0">
                <a:latin typeface="Garamond"/>
                <a:cs typeface="Garamond"/>
              </a:rPr>
              <a:t>é</a:t>
            </a:r>
            <a:r>
              <a:rPr sz="2000" spc="-15" dirty="0">
                <a:latin typeface="Garamond"/>
                <a:cs typeface="Garamond"/>
              </a:rPr>
              <a:t>s</a:t>
            </a:r>
            <a:r>
              <a:rPr sz="2000" spc="-5" dirty="0">
                <a:latin typeface="Garamond"/>
                <a:cs typeface="Garamond"/>
              </a:rPr>
              <a:t>i</a:t>
            </a:r>
            <a:r>
              <a:rPr sz="2000" dirty="0">
                <a:latin typeface="Garamond"/>
                <a:cs typeface="Garamond"/>
              </a:rPr>
              <a:t>	</a:t>
            </a:r>
            <a:r>
              <a:rPr sz="2000" spc="-5" dirty="0">
                <a:latin typeface="Garamond"/>
                <a:cs typeface="Garamond"/>
              </a:rPr>
              <a:t>m</a:t>
            </a:r>
            <a:r>
              <a:rPr sz="2000" spc="15" dirty="0">
                <a:latin typeface="Garamond"/>
                <a:cs typeface="Garamond"/>
              </a:rPr>
              <a:t>i</a:t>
            </a:r>
            <a:r>
              <a:rPr sz="2000" spc="-20" dirty="0">
                <a:latin typeface="Garamond"/>
                <a:cs typeface="Garamond"/>
              </a:rPr>
              <a:t>n</a:t>
            </a:r>
            <a:r>
              <a:rPr sz="2000" spc="-10" dirty="0">
                <a:latin typeface="Garamond"/>
                <a:cs typeface="Garamond"/>
              </a:rPr>
              <a:t>t</a:t>
            </a:r>
            <a:r>
              <a:rPr sz="2000" spc="20" dirty="0">
                <a:latin typeface="Garamond"/>
                <a:cs typeface="Garamond"/>
              </a:rPr>
              <a:t>a</a:t>
            </a:r>
            <a:r>
              <a:rPr sz="2000" spc="-20" dirty="0">
                <a:latin typeface="Garamond"/>
                <a:cs typeface="Garamond"/>
              </a:rPr>
              <a:t>p</a:t>
            </a:r>
            <a:r>
              <a:rPr sz="2000" dirty="0">
                <a:latin typeface="Garamond"/>
                <a:cs typeface="Garamond"/>
              </a:rPr>
              <a:t>r</a:t>
            </a:r>
            <a:r>
              <a:rPr sz="2000" spc="5" dirty="0">
                <a:latin typeface="Garamond"/>
                <a:cs typeface="Garamond"/>
              </a:rPr>
              <a:t>o</a:t>
            </a:r>
            <a:r>
              <a:rPr sz="2000" spc="15" dirty="0">
                <a:latin typeface="Garamond"/>
                <a:cs typeface="Garamond"/>
              </a:rPr>
              <a:t>j</a:t>
            </a:r>
            <a:r>
              <a:rPr sz="2000" dirty="0">
                <a:latin typeface="Garamond"/>
                <a:cs typeface="Garamond"/>
              </a:rPr>
              <a:t>e</a:t>
            </a:r>
            <a:r>
              <a:rPr sz="2000" spc="-5" dirty="0">
                <a:latin typeface="Garamond"/>
                <a:cs typeface="Garamond"/>
              </a:rPr>
              <a:t>ktek</a:t>
            </a:r>
            <a:r>
              <a:rPr sz="2000" dirty="0">
                <a:latin typeface="Garamond"/>
                <a:cs typeface="Garamond"/>
              </a:rPr>
              <a:t>	</a:t>
            </a:r>
            <a:r>
              <a:rPr sz="2000" spc="-5" dirty="0">
                <a:latin typeface="Garamond"/>
                <a:cs typeface="Garamond"/>
              </a:rPr>
              <a:t>meg</a:t>
            </a:r>
            <a:r>
              <a:rPr sz="2000" spc="-60" dirty="0">
                <a:latin typeface="Garamond"/>
                <a:cs typeface="Garamond"/>
              </a:rPr>
              <a:t>v</a:t>
            </a:r>
            <a:r>
              <a:rPr sz="2000" spc="-5" dirty="0">
                <a:latin typeface="Garamond"/>
                <a:cs typeface="Garamond"/>
              </a:rPr>
              <a:t>a</a:t>
            </a:r>
            <a:r>
              <a:rPr sz="2000" spc="15" dirty="0">
                <a:latin typeface="Garamond"/>
                <a:cs typeface="Garamond"/>
              </a:rPr>
              <a:t>l</a:t>
            </a:r>
            <a:r>
              <a:rPr sz="2000" spc="-20" dirty="0">
                <a:latin typeface="Garamond"/>
                <a:cs typeface="Garamond"/>
              </a:rPr>
              <a:t>ó</a:t>
            </a:r>
            <a:r>
              <a:rPr sz="2000" spc="5" dirty="0">
                <a:latin typeface="Garamond"/>
                <a:cs typeface="Garamond"/>
              </a:rPr>
              <a:t>s</a:t>
            </a:r>
            <a:r>
              <a:rPr sz="2000" spc="-5" dirty="0">
                <a:latin typeface="Garamond"/>
                <a:cs typeface="Garamond"/>
              </a:rPr>
              <a:t>í</a:t>
            </a:r>
            <a:r>
              <a:rPr sz="2000" spc="-15" dirty="0">
                <a:latin typeface="Garamond"/>
                <a:cs typeface="Garamond"/>
              </a:rPr>
              <a:t>t</a:t>
            </a:r>
            <a:r>
              <a:rPr sz="2000" spc="-5" dirty="0">
                <a:latin typeface="Garamond"/>
                <a:cs typeface="Garamond"/>
              </a:rPr>
              <a:t>á</a:t>
            </a:r>
            <a:r>
              <a:rPr sz="2000" spc="-15" dirty="0">
                <a:latin typeface="Garamond"/>
                <a:cs typeface="Garamond"/>
              </a:rPr>
              <a:t>s</a:t>
            </a:r>
            <a:r>
              <a:rPr sz="2000" spc="-5" dirty="0">
                <a:latin typeface="Garamond"/>
                <a:cs typeface="Garamond"/>
              </a:rPr>
              <a:t>a,</a:t>
            </a:r>
            <a:r>
              <a:rPr sz="2000" dirty="0">
                <a:latin typeface="Garamond"/>
                <a:cs typeface="Garamond"/>
              </a:rPr>
              <a:t>	</a:t>
            </a:r>
            <a:r>
              <a:rPr sz="2000" spc="-5" dirty="0">
                <a:latin typeface="Garamond"/>
                <a:cs typeface="Garamond"/>
              </a:rPr>
              <a:t>k</a:t>
            </a:r>
            <a:r>
              <a:rPr sz="2000" spc="-15" dirty="0">
                <a:latin typeface="Garamond"/>
                <a:cs typeface="Garamond"/>
              </a:rPr>
              <a:t>o</a:t>
            </a:r>
            <a:r>
              <a:rPr sz="2000" spc="-20" dirty="0">
                <a:latin typeface="Garamond"/>
                <a:cs typeface="Garamond"/>
              </a:rPr>
              <a:t>o</a:t>
            </a:r>
            <a:r>
              <a:rPr sz="2000" dirty="0">
                <a:latin typeface="Garamond"/>
                <a:cs typeface="Garamond"/>
              </a:rPr>
              <a:t>rd</a:t>
            </a:r>
            <a:r>
              <a:rPr sz="2000" spc="15" dirty="0">
                <a:latin typeface="Garamond"/>
                <a:cs typeface="Garamond"/>
              </a:rPr>
              <a:t>i</a:t>
            </a:r>
            <a:r>
              <a:rPr sz="2000" spc="-20" dirty="0">
                <a:latin typeface="Garamond"/>
                <a:cs typeface="Garamond"/>
              </a:rPr>
              <a:t>n</a:t>
            </a:r>
            <a:r>
              <a:rPr sz="2000" spc="-5" dirty="0">
                <a:latin typeface="Garamond"/>
                <a:cs typeface="Garamond"/>
              </a:rPr>
              <a:t>álása</a:t>
            </a:r>
            <a:r>
              <a:rPr sz="2000" dirty="0">
                <a:latin typeface="Garamond"/>
                <a:cs typeface="Garamond"/>
              </a:rPr>
              <a:t>	és</a:t>
            </a:r>
            <a:endParaRPr sz="2000">
              <a:latin typeface="Garamond"/>
              <a:cs typeface="Garamond"/>
            </a:endParaRPr>
          </a:p>
          <a:p>
            <a:pPr marL="356870">
              <a:lnSpc>
                <a:spcPct val="100000"/>
              </a:lnSpc>
            </a:pPr>
            <a:r>
              <a:rPr sz="2000" spc="-5" dirty="0">
                <a:latin typeface="Garamond"/>
                <a:cs typeface="Garamond"/>
              </a:rPr>
              <a:t>üzemeltetése</a:t>
            </a:r>
            <a:endParaRPr sz="2000">
              <a:latin typeface="Garamond"/>
              <a:cs typeface="Garamon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8111" y="4373879"/>
            <a:ext cx="2596895" cy="16337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00400" y="6007607"/>
            <a:ext cx="2267712" cy="8503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152400"/>
            <a:ext cx="8229600" cy="792480"/>
          </a:xfrm>
          <a:custGeom>
            <a:avLst/>
            <a:gdLst/>
            <a:ahLst/>
            <a:cxnLst/>
            <a:rect l="l" t="t" r="r" b="b"/>
            <a:pathLst>
              <a:path w="8229600" h="792480">
                <a:moveTo>
                  <a:pt x="0" y="792479"/>
                </a:moveTo>
                <a:lnTo>
                  <a:pt x="8229600" y="792479"/>
                </a:lnTo>
                <a:lnTo>
                  <a:pt x="8229600" y="0"/>
                </a:lnTo>
                <a:lnTo>
                  <a:pt x="0" y="0"/>
                </a:lnTo>
                <a:lnTo>
                  <a:pt x="0" y="792479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59457" y="225297"/>
            <a:ext cx="56248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Öntözésfejlesztési</a:t>
            </a:r>
            <a:r>
              <a:rPr spc="60" dirty="0"/>
              <a:t> </a:t>
            </a:r>
            <a:r>
              <a:rPr spc="-15" dirty="0"/>
              <a:t>koncepció</a:t>
            </a:r>
          </a:p>
        </p:txBody>
      </p:sp>
      <p:sp>
        <p:nvSpPr>
          <p:cNvPr id="4" name="object 4"/>
          <p:cNvSpPr/>
          <p:nvPr/>
        </p:nvSpPr>
        <p:spPr>
          <a:xfrm>
            <a:off x="457200" y="1066800"/>
            <a:ext cx="8229600" cy="5062855"/>
          </a:xfrm>
          <a:custGeom>
            <a:avLst/>
            <a:gdLst/>
            <a:ahLst/>
            <a:cxnLst/>
            <a:rect l="l" t="t" r="r" b="b"/>
            <a:pathLst>
              <a:path w="8229600" h="5062855">
                <a:moveTo>
                  <a:pt x="0" y="5062728"/>
                </a:moveTo>
                <a:lnTo>
                  <a:pt x="8229600" y="5062728"/>
                </a:lnTo>
                <a:lnTo>
                  <a:pt x="8229600" y="0"/>
                </a:lnTo>
                <a:lnTo>
                  <a:pt x="0" y="0"/>
                </a:lnTo>
                <a:lnTo>
                  <a:pt x="0" y="5062728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09927" y="1066800"/>
            <a:ext cx="5724144" cy="167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09927" y="2551176"/>
            <a:ext cx="5724144" cy="6583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48839" y="3166872"/>
            <a:ext cx="548639" cy="28895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819400" y="3176016"/>
            <a:ext cx="542544" cy="28803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23488" y="3163823"/>
            <a:ext cx="542543" cy="28925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191000" y="3154679"/>
            <a:ext cx="542544" cy="29016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876800" y="3163823"/>
            <a:ext cx="542544" cy="28925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562600" y="3142488"/>
            <a:ext cx="548639" cy="29138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257544" y="3154679"/>
            <a:ext cx="542544" cy="290169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57200" y="4099559"/>
            <a:ext cx="1152144" cy="134112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609344" y="4648200"/>
            <a:ext cx="390144" cy="28346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315200" y="3895344"/>
            <a:ext cx="1688592" cy="179222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925056" y="4648200"/>
            <a:ext cx="390144" cy="28651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361944" y="6056375"/>
            <a:ext cx="2136648" cy="80162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304800"/>
            <a:ext cx="7696200" cy="8382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108585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855"/>
              </a:spcBef>
            </a:pPr>
            <a:r>
              <a:rPr u="heavy" spc="-15" dirty="0">
                <a:uFill>
                  <a:solidFill>
                    <a:srgbClr val="000000"/>
                  </a:solidFill>
                </a:uFill>
              </a:rPr>
              <a:t>Szabályozási</a:t>
            </a:r>
            <a:r>
              <a:rPr u="heavy" spc="2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u="heavy" spc="-5" dirty="0">
                <a:uFill>
                  <a:solidFill>
                    <a:srgbClr val="000000"/>
                  </a:solidFill>
                </a:uFill>
              </a:rPr>
              <a:t>pillér</a:t>
            </a:r>
          </a:p>
        </p:txBody>
      </p:sp>
      <p:sp>
        <p:nvSpPr>
          <p:cNvPr id="3" name="object 3"/>
          <p:cNvSpPr/>
          <p:nvPr/>
        </p:nvSpPr>
        <p:spPr>
          <a:xfrm>
            <a:off x="762000" y="1371600"/>
            <a:ext cx="7696200" cy="4636135"/>
          </a:xfrm>
          <a:custGeom>
            <a:avLst/>
            <a:gdLst/>
            <a:ahLst/>
            <a:cxnLst/>
            <a:rect l="l" t="t" r="r" b="b"/>
            <a:pathLst>
              <a:path w="7696200" h="4636135">
                <a:moveTo>
                  <a:pt x="0" y="4636008"/>
                </a:moveTo>
                <a:lnTo>
                  <a:pt x="7696200" y="4636008"/>
                </a:lnTo>
                <a:lnTo>
                  <a:pt x="7696200" y="0"/>
                </a:lnTo>
                <a:lnTo>
                  <a:pt x="0" y="0"/>
                </a:lnTo>
                <a:lnTo>
                  <a:pt x="0" y="4636008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41044" y="1381125"/>
            <a:ext cx="7543165" cy="4123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160">
              <a:lnSpc>
                <a:spcPct val="100000"/>
              </a:lnSpc>
              <a:spcBef>
                <a:spcPts val="100"/>
              </a:spcBef>
              <a:tabLst>
                <a:tab pos="823594" algn="l"/>
                <a:tab pos="1790064" algn="l"/>
                <a:tab pos="2503805" algn="l"/>
                <a:tab pos="3716654" algn="l"/>
                <a:tab pos="4164965" algn="l"/>
                <a:tab pos="5586095" algn="l"/>
              </a:tabLst>
            </a:pPr>
            <a:r>
              <a:rPr sz="2400" b="1" dirty="0">
                <a:latin typeface="Garamond"/>
                <a:cs typeface="Garamond"/>
              </a:rPr>
              <a:t>202</a:t>
            </a:r>
            <a:r>
              <a:rPr sz="2400" b="1" spc="5" dirty="0">
                <a:latin typeface="Garamond"/>
                <a:cs typeface="Garamond"/>
              </a:rPr>
              <a:t>0</a:t>
            </a:r>
            <a:r>
              <a:rPr sz="2400" b="1" dirty="0">
                <a:latin typeface="Garamond"/>
                <a:cs typeface="Garamond"/>
              </a:rPr>
              <a:t>.	</a:t>
            </a:r>
            <a:r>
              <a:rPr sz="2400" b="1" spc="-5" dirty="0">
                <a:latin typeface="Garamond"/>
                <a:cs typeface="Garamond"/>
              </a:rPr>
              <a:t>ja</a:t>
            </a:r>
            <a:r>
              <a:rPr sz="2400" b="1" spc="-30" dirty="0">
                <a:latin typeface="Garamond"/>
                <a:cs typeface="Garamond"/>
              </a:rPr>
              <a:t>n</a:t>
            </a:r>
            <a:r>
              <a:rPr sz="2400" b="1" spc="-5" dirty="0">
                <a:latin typeface="Garamond"/>
                <a:cs typeface="Garamond"/>
              </a:rPr>
              <a:t>uá</a:t>
            </a:r>
            <a:r>
              <a:rPr sz="2400" b="1" dirty="0">
                <a:latin typeface="Garamond"/>
                <a:cs typeface="Garamond"/>
              </a:rPr>
              <a:t>r	</a:t>
            </a:r>
            <a:r>
              <a:rPr sz="2400" b="1" spc="5" dirty="0">
                <a:latin typeface="Garamond"/>
                <a:cs typeface="Garamond"/>
              </a:rPr>
              <a:t>1</a:t>
            </a:r>
            <a:r>
              <a:rPr sz="2400" b="1" spc="-10" dirty="0">
                <a:latin typeface="Garamond"/>
                <a:cs typeface="Garamond"/>
              </a:rPr>
              <a:t>-</a:t>
            </a:r>
            <a:r>
              <a:rPr sz="2400" b="1" dirty="0">
                <a:latin typeface="Garamond"/>
                <a:cs typeface="Garamond"/>
              </a:rPr>
              <a:t>t</a:t>
            </a:r>
            <a:r>
              <a:rPr sz="2400" b="1" spc="-10" dirty="0">
                <a:latin typeface="Garamond"/>
                <a:cs typeface="Garamond"/>
              </a:rPr>
              <a:t>ő</a:t>
            </a:r>
            <a:r>
              <a:rPr sz="2400" b="1" dirty="0">
                <a:latin typeface="Garamond"/>
                <a:cs typeface="Garamond"/>
              </a:rPr>
              <a:t>l	</a:t>
            </a:r>
            <a:r>
              <a:rPr sz="2400" b="1" spc="-5" dirty="0">
                <a:latin typeface="Garamond"/>
                <a:cs typeface="Garamond"/>
              </a:rPr>
              <a:t>ha</a:t>
            </a:r>
            <a:r>
              <a:rPr sz="2400" b="1" spc="-15" dirty="0">
                <a:latin typeface="Garamond"/>
                <a:cs typeface="Garamond"/>
              </a:rPr>
              <a:t>t</a:t>
            </a:r>
            <a:r>
              <a:rPr sz="2400" b="1" spc="-25" dirty="0">
                <a:latin typeface="Garamond"/>
                <a:cs typeface="Garamond"/>
              </a:rPr>
              <a:t>á</a:t>
            </a:r>
            <a:r>
              <a:rPr sz="2400" b="1" spc="20" dirty="0">
                <a:latin typeface="Garamond"/>
                <a:cs typeface="Garamond"/>
              </a:rPr>
              <a:t>l</a:t>
            </a:r>
            <a:r>
              <a:rPr sz="2400" b="1" spc="-70" dirty="0">
                <a:latin typeface="Garamond"/>
                <a:cs typeface="Garamond"/>
              </a:rPr>
              <a:t>y</a:t>
            </a:r>
            <a:r>
              <a:rPr sz="2400" b="1" dirty="0">
                <a:latin typeface="Garamond"/>
                <a:cs typeface="Garamond"/>
              </a:rPr>
              <a:t>os	az	ö</a:t>
            </a:r>
            <a:r>
              <a:rPr sz="2400" b="1" spc="-10" dirty="0">
                <a:latin typeface="Garamond"/>
                <a:cs typeface="Garamond"/>
              </a:rPr>
              <a:t>n</a:t>
            </a:r>
            <a:r>
              <a:rPr sz="2400" b="1" dirty="0">
                <a:latin typeface="Garamond"/>
                <a:cs typeface="Garamond"/>
              </a:rPr>
              <a:t>t</a:t>
            </a:r>
            <a:r>
              <a:rPr sz="2400" b="1" spc="-10" dirty="0">
                <a:latin typeface="Garamond"/>
                <a:cs typeface="Garamond"/>
              </a:rPr>
              <a:t>ö</a:t>
            </a:r>
            <a:r>
              <a:rPr sz="2400" b="1" dirty="0">
                <a:latin typeface="Garamond"/>
                <a:cs typeface="Garamond"/>
              </a:rPr>
              <a:t>zé</a:t>
            </a:r>
            <a:r>
              <a:rPr sz="2400" b="1" spc="10" dirty="0">
                <a:latin typeface="Garamond"/>
                <a:cs typeface="Garamond"/>
              </a:rPr>
              <a:t>s</a:t>
            </a:r>
            <a:r>
              <a:rPr sz="2400" b="1" spc="-25" dirty="0">
                <a:latin typeface="Garamond"/>
                <a:cs typeface="Garamond"/>
              </a:rPr>
              <a:t>e</a:t>
            </a:r>
            <a:r>
              <a:rPr sz="2400" b="1" dirty="0">
                <a:latin typeface="Garamond"/>
                <a:cs typeface="Garamond"/>
              </a:rPr>
              <a:t>s	ga</a:t>
            </a:r>
            <a:r>
              <a:rPr sz="2400" b="1" spc="-75" dirty="0">
                <a:latin typeface="Garamond"/>
                <a:cs typeface="Garamond"/>
              </a:rPr>
              <a:t>z</a:t>
            </a:r>
            <a:r>
              <a:rPr sz="2400" b="1" spc="-5" dirty="0">
                <a:latin typeface="Garamond"/>
                <a:cs typeface="Garamond"/>
              </a:rPr>
              <a:t>dál</a:t>
            </a:r>
            <a:r>
              <a:rPr sz="2400" b="1" spc="-55" dirty="0">
                <a:latin typeface="Garamond"/>
                <a:cs typeface="Garamond"/>
              </a:rPr>
              <a:t>k</a:t>
            </a:r>
            <a:r>
              <a:rPr sz="2400" b="1" dirty="0">
                <a:latin typeface="Garamond"/>
                <a:cs typeface="Garamond"/>
              </a:rPr>
              <a:t>o</a:t>
            </a:r>
            <a:r>
              <a:rPr sz="2400" b="1" spc="-10" dirty="0">
                <a:latin typeface="Garamond"/>
                <a:cs typeface="Garamond"/>
              </a:rPr>
              <a:t>d</a:t>
            </a:r>
            <a:r>
              <a:rPr sz="2400" b="1" dirty="0">
                <a:latin typeface="Garamond"/>
                <a:cs typeface="Garamond"/>
              </a:rPr>
              <a:t>á</a:t>
            </a:r>
            <a:r>
              <a:rPr sz="2400" b="1" spc="5" dirty="0">
                <a:latin typeface="Garamond"/>
                <a:cs typeface="Garamond"/>
              </a:rPr>
              <a:t>s</a:t>
            </a:r>
            <a:r>
              <a:rPr sz="2400" b="1" spc="-10" dirty="0">
                <a:latin typeface="Garamond"/>
                <a:cs typeface="Garamond"/>
              </a:rPr>
              <a:t>r</a:t>
            </a:r>
            <a:r>
              <a:rPr sz="2400" b="1" spc="15" dirty="0">
                <a:latin typeface="Garamond"/>
                <a:cs typeface="Garamond"/>
              </a:rPr>
              <a:t>ó</a:t>
            </a:r>
            <a:r>
              <a:rPr sz="2400" b="1" dirty="0">
                <a:latin typeface="Garamond"/>
                <a:cs typeface="Garamond"/>
              </a:rPr>
              <a:t>l  szóló 2019. évi </a:t>
            </a:r>
            <a:r>
              <a:rPr sz="2400" b="1" spc="5" dirty="0">
                <a:latin typeface="Garamond"/>
                <a:cs typeface="Garamond"/>
              </a:rPr>
              <a:t>CXIII.</a:t>
            </a:r>
            <a:r>
              <a:rPr sz="2400" b="1" spc="-90" dirty="0">
                <a:latin typeface="Garamond"/>
                <a:cs typeface="Garamond"/>
              </a:rPr>
              <a:t> </a:t>
            </a:r>
            <a:r>
              <a:rPr sz="2400" b="1" spc="-85" dirty="0">
                <a:latin typeface="Garamond"/>
                <a:cs typeface="Garamond"/>
              </a:rPr>
              <a:t>tv.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10" dirty="0">
                <a:latin typeface="Garamond"/>
                <a:cs typeface="Garamond"/>
              </a:rPr>
              <a:t>törvény </a:t>
            </a:r>
            <a:r>
              <a:rPr sz="2400" dirty="0">
                <a:latin typeface="Garamond"/>
                <a:cs typeface="Garamond"/>
              </a:rPr>
              <a:t>végrehajtásához szükséges</a:t>
            </a:r>
            <a:r>
              <a:rPr sz="2400" spc="-65" dirty="0">
                <a:latin typeface="Garamond"/>
                <a:cs typeface="Garamond"/>
              </a:rPr>
              <a:t> </a:t>
            </a:r>
            <a:r>
              <a:rPr sz="2400" dirty="0">
                <a:latin typeface="Garamond"/>
                <a:cs typeface="Garamond"/>
              </a:rPr>
              <a:t>rendeletek:</a:t>
            </a:r>
            <a:endParaRPr sz="24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öntözési </a:t>
            </a:r>
            <a:r>
              <a:rPr sz="2400" u="heavy" spc="1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igazgatási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szervet</a:t>
            </a:r>
            <a:r>
              <a:rPr sz="2400" spc="-30" dirty="0">
                <a:latin typeface="Garamond"/>
                <a:cs typeface="Garamond"/>
              </a:rPr>
              <a:t> </a:t>
            </a:r>
            <a:r>
              <a:rPr sz="2400" dirty="0">
                <a:latin typeface="Garamond"/>
                <a:cs typeface="Garamond"/>
              </a:rPr>
              <a:t>kijelöléséről</a:t>
            </a:r>
            <a:endParaRPr sz="24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környezeti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körzeti </a:t>
            </a:r>
            <a:r>
              <a:rPr sz="2400" u="heavy" spc="2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terv</a:t>
            </a:r>
            <a:r>
              <a:rPr sz="2400" u="heavy" spc="-2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részletszabályairól</a:t>
            </a:r>
            <a:endParaRPr sz="24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400" spc="5" dirty="0">
                <a:latin typeface="Garamond"/>
                <a:cs typeface="Garamond"/>
              </a:rPr>
              <a:t>az </a:t>
            </a:r>
            <a:r>
              <a:rPr sz="2400" spc="-5" dirty="0">
                <a:latin typeface="Garamond"/>
                <a:cs typeface="Garamond"/>
              </a:rPr>
              <a:t>öntözési </a:t>
            </a:r>
            <a:r>
              <a:rPr sz="2400" spc="-10" dirty="0">
                <a:latin typeface="Garamond"/>
                <a:cs typeface="Garamond"/>
              </a:rPr>
              <a:t>közösség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elismerésének</a:t>
            </a:r>
            <a:r>
              <a:rPr sz="2400" u="heavy" spc="3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részletszabályairól</a:t>
            </a:r>
            <a:endParaRPr sz="24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400" spc="5" dirty="0">
                <a:latin typeface="Garamond"/>
                <a:cs typeface="Garamond"/>
              </a:rPr>
              <a:t>az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öntözési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szolgalomról és</a:t>
            </a:r>
            <a:r>
              <a:rPr sz="2400" u="heavy" spc="-35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kártalanításról</a:t>
            </a:r>
            <a:endParaRPr sz="2400">
              <a:latin typeface="Garamond"/>
              <a:cs typeface="Garamond"/>
            </a:endParaRPr>
          </a:p>
          <a:p>
            <a:pPr marL="12700" marR="5080" algn="just">
              <a:lnSpc>
                <a:spcPct val="100000"/>
              </a:lnSpc>
              <a:spcBef>
                <a:spcPts val="580"/>
              </a:spcBef>
            </a:pPr>
            <a:r>
              <a:rPr sz="2400" b="1" dirty="0">
                <a:latin typeface="Garamond"/>
                <a:cs typeface="Garamond"/>
              </a:rPr>
              <a:t>2020. </a:t>
            </a:r>
            <a:r>
              <a:rPr sz="2400" b="1" spc="-10" dirty="0">
                <a:latin typeface="Garamond"/>
                <a:cs typeface="Garamond"/>
              </a:rPr>
              <a:t>június </a:t>
            </a:r>
            <a:r>
              <a:rPr sz="2400" b="1" spc="-5" dirty="0">
                <a:latin typeface="Garamond"/>
                <a:cs typeface="Garamond"/>
              </a:rPr>
              <a:t>30-tól </a:t>
            </a:r>
            <a:r>
              <a:rPr sz="2400" b="1" spc="-10" dirty="0">
                <a:latin typeface="Garamond"/>
                <a:cs typeface="Garamond"/>
              </a:rPr>
              <a:t>hatályos </a:t>
            </a:r>
            <a:r>
              <a:rPr sz="2400" b="1" dirty="0">
                <a:latin typeface="Garamond"/>
                <a:cs typeface="Garamond"/>
              </a:rPr>
              <a:t>a </a:t>
            </a:r>
            <a:r>
              <a:rPr sz="2400" b="1" spc="10" dirty="0">
                <a:latin typeface="Garamond"/>
                <a:cs typeface="Garamond"/>
              </a:rPr>
              <a:t>Kormány </a:t>
            </a:r>
            <a:r>
              <a:rPr sz="2400" b="1" dirty="0">
                <a:latin typeface="Garamond"/>
                <a:cs typeface="Garamond"/>
              </a:rPr>
              <a:t>302/2020. (VI. </a:t>
            </a:r>
            <a:r>
              <a:rPr sz="2400" b="1" spc="-5" dirty="0">
                <a:latin typeface="Garamond"/>
                <a:cs typeface="Garamond"/>
              </a:rPr>
              <a:t>29.)  </a:t>
            </a:r>
            <a:r>
              <a:rPr sz="2400" b="1" spc="25" dirty="0">
                <a:latin typeface="Garamond"/>
                <a:cs typeface="Garamond"/>
              </a:rPr>
              <a:t>Korm. </a:t>
            </a:r>
            <a:r>
              <a:rPr sz="2400" b="1" spc="-5" dirty="0">
                <a:latin typeface="Garamond"/>
                <a:cs typeface="Garamond"/>
              </a:rPr>
              <a:t>Rendelete </a:t>
            </a:r>
            <a:r>
              <a:rPr sz="2400" b="1" dirty="0">
                <a:latin typeface="Garamond"/>
                <a:cs typeface="Garamond"/>
              </a:rPr>
              <a:t>az </a:t>
            </a:r>
            <a:r>
              <a:rPr sz="2400" b="1" spc="-5" dirty="0">
                <a:latin typeface="Garamond"/>
                <a:cs typeface="Garamond"/>
              </a:rPr>
              <a:t>öntözéses </a:t>
            </a:r>
            <a:r>
              <a:rPr sz="2400" b="1" spc="-10" dirty="0">
                <a:latin typeface="Garamond"/>
                <a:cs typeface="Garamond"/>
              </a:rPr>
              <a:t>gazdálkodásról </a:t>
            </a:r>
            <a:r>
              <a:rPr sz="2400" b="1" dirty="0">
                <a:latin typeface="Garamond"/>
                <a:cs typeface="Garamond"/>
              </a:rPr>
              <a:t>szóló  törvény</a:t>
            </a:r>
            <a:r>
              <a:rPr sz="2400" b="1" spc="25" dirty="0">
                <a:latin typeface="Garamond"/>
                <a:cs typeface="Garamond"/>
              </a:rPr>
              <a:t> </a:t>
            </a:r>
            <a:r>
              <a:rPr sz="2400" b="1" dirty="0">
                <a:latin typeface="Garamond"/>
                <a:cs typeface="Garamond"/>
              </a:rPr>
              <a:t>végrehajtásáról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934200" y="2057400"/>
            <a:ext cx="1405127" cy="14051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00400" y="6007607"/>
            <a:ext cx="2270759" cy="8503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94488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16129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270"/>
              </a:spcBef>
            </a:pPr>
            <a:r>
              <a:rPr u="heavy" spc="-10" dirty="0">
                <a:uFill>
                  <a:solidFill>
                    <a:srgbClr val="000000"/>
                  </a:solidFill>
                </a:uFill>
              </a:rPr>
              <a:t>Intézményi</a:t>
            </a:r>
            <a:r>
              <a:rPr u="heavy" spc="15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u="heavy" spc="-5" dirty="0">
                <a:uFill>
                  <a:solidFill>
                    <a:srgbClr val="000000"/>
                  </a:solidFill>
                </a:uFill>
              </a:rPr>
              <a:t>pillér</a:t>
            </a:r>
          </a:p>
        </p:txBody>
      </p:sp>
      <p:sp>
        <p:nvSpPr>
          <p:cNvPr id="3" name="object 3"/>
          <p:cNvSpPr/>
          <p:nvPr/>
        </p:nvSpPr>
        <p:spPr>
          <a:xfrm>
            <a:off x="685800" y="1505711"/>
            <a:ext cx="7772400" cy="4523740"/>
          </a:xfrm>
          <a:custGeom>
            <a:avLst/>
            <a:gdLst/>
            <a:ahLst/>
            <a:cxnLst/>
            <a:rect l="l" t="t" r="r" b="b"/>
            <a:pathLst>
              <a:path w="7772400" h="4523740">
                <a:moveTo>
                  <a:pt x="0" y="4523232"/>
                </a:moveTo>
                <a:lnTo>
                  <a:pt x="7772400" y="4523232"/>
                </a:lnTo>
                <a:lnTo>
                  <a:pt x="7772400" y="0"/>
                </a:lnTo>
                <a:lnTo>
                  <a:pt x="0" y="0"/>
                </a:lnTo>
                <a:lnTo>
                  <a:pt x="0" y="4523232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64844" y="1514094"/>
            <a:ext cx="7621270" cy="1196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6870" algn="l"/>
                <a:tab pos="357505" algn="l"/>
                <a:tab pos="835660" algn="l"/>
                <a:tab pos="1969770" algn="l"/>
                <a:tab pos="3238500" algn="l"/>
                <a:tab pos="4000500" algn="l"/>
                <a:tab pos="5232400" algn="l"/>
                <a:tab pos="6195695" algn="l"/>
                <a:tab pos="7351395" algn="l"/>
              </a:tabLst>
            </a:pPr>
            <a:r>
              <a:rPr sz="2400" spc="5" dirty="0">
                <a:latin typeface="Garamond"/>
                <a:cs typeface="Garamond"/>
              </a:rPr>
              <a:t>A</a:t>
            </a:r>
            <a:r>
              <a:rPr sz="2400" dirty="0">
                <a:latin typeface="Garamond"/>
                <a:cs typeface="Garamond"/>
              </a:rPr>
              <a:t>z	</a:t>
            </a:r>
            <a:r>
              <a:rPr sz="2400" spc="-5" dirty="0">
                <a:latin typeface="Garamond"/>
                <a:cs typeface="Garamond"/>
              </a:rPr>
              <a:t>öntöz</a:t>
            </a:r>
            <a:r>
              <a:rPr sz="2400" spc="5" dirty="0">
                <a:latin typeface="Garamond"/>
                <a:cs typeface="Garamond"/>
              </a:rPr>
              <a:t>é</a:t>
            </a:r>
            <a:r>
              <a:rPr sz="2400" spc="-15" dirty="0">
                <a:latin typeface="Garamond"/>
                <a:cs typeface="Garamond"/>
              </a:rPr>
              <a:t>s</a:t>
            </a:r>
            <a:r>
              <a:rPr sz="2400" dirty="0">
                <a:latin typeface="Garamond"/>
                <a:cs typeface="Garamond"/>
              </a:rPr>
              <a:t>i	i</a:t>
            </a:r>
            <a:r>
              <a:rPr sz="2400" spc="50" dirty="0">
                <a:latin typeface="Garamond"/>
                <a:cs typeface="Garamond"/>
              </a:rPr>
              <a:t>g</a:t>
            </a:r>
            <a:r>
              <a:rPr sz="2400" spc="5" dirty="0">
                <a:latin typeface="Garamond"/>
                <a:cs typeface="Garamond"/>
              </a:rPr>
              <a:t>a</a:t>
            </a:r>
            <a:r>
              <a:rPr sz="2400" spc="-20" dirty="0">
                <a:latin typeface="Garamond"/>
                <a:cs typeface="Garamond"/>
              </a:rPr>
              <a:t>z</a:t>
            </a:r>
            <a:r>
              <a:rPr sz="2400" spc="50" dirty="0">
                <a:latin typeface="Garamond"/>
                <a:cs typeface="Garamond"/>
              </a:rPr>
              <a:t>g</a:t>
            </a:r>
            <a:r>
              <a:rPr sz="2400" spc="5" dirty="0">
                <a:latin typeface="Garamond"/>
                <a:cs typeface="Garamond"/>
              </a:rPr>
              <a:t>a</a:t>
            </a:r>
            <a:r>
              <a:rPr sz="2400" dirty="0">
                <a:latin typeface="Garamond"/>
                <a:cs typeface="Garamond"/>
              </a:rPr>
              <a:t>tá</a:t>
            </a:r>
            <a:r>
              <a:rPr sz="2400" spc="-10" dirty="0">
                <a:latin typeface="Garamond"/>
                <a:cs typeface="Garamond"/>
              </a:rPr>
              <a:t>s</a:t>
            </a:r>
            <a:r>
              <a:rPr sz="2400" dirty="0">
                <a:latin typeface="Garamond"/>
                <a:cs typeface="Garamond"/>
              </a:rPr>
              <a:t>i	</a:t>
            </a:r>
            <a:r>
              <a:rPr sz="2400" spc="-15" dirty="0">
                <a:latin typeface="Garamond"/>
                <a:cs typeface="Garamond"/>
              </a:rPr>
              <a:t>s</a:t>
            </a:r>
            <a:r>
              <a:rPr sz="2400" spc="-20" dirty="0">
                <a:latin typeface="Garamond"/>
                <a:cs typeface="Garamond"/>
              </a:rPr>
              <a:t>z</a:t>
            </a:r>
            <a:r>
              <a:rPr sz="2400" dirty="0">
                <a:latin typeface="Garamond"/>
                <a:cs typeface="Garamond"/>
              </a:rPr>
              <a:t>e</a:t>
            </a:r>
            <a:r>
              <a:rPr sz="2400" spc="90" dirty="0">
                <a:latin typeface="Garamond"/>
                <a:cs typeface="Garamond"/>
              </a:rPr>
              <a:t>r</a:t>
            </a:r>
            <a:r>
              <a:rPr sz="2400" dirty="0">
                <a:latin typeface="Garamond"/>
                <a:cs typeface="Garamond"/>
              </a:rPr>
              <a:t>v	m</a:t>
            </a:r>
            <a:r>
              <a:rPr sz="2400" spc="5" dirty="0">
                <a:latin typeface="Garamond"/>
                <a:cs typeface="Garamond"/>
              </a:rPr>
              <a:t>e</a:t>
            </a:r>
            <a:r>
              <a:rPr sz="2400" dirty="0">
                <a:latin typeface="Garamond"/>
                <a:cs typeface="Garamond"/>
              </a:rPr>
              <a:t>g</a:t>
            </a:r>
            <a:r>
              <a:rPr sz="2400" spc="5" dirty="0">
                <a:latin typeface="Garamond"/>
                <a:cs typeface="Garamond"/>
              </a:rPr>
              <a:t>b</a:t>
            </a:r>
            <a:r>
              <a:rPr sz="2400" dirty="0">
                <a:latin typeface="Garamond"/>
                <a:cs typeface="Garamond"/>
              </a:rPr>
              <a:t>í</a:t>
            </a:r>
            <a:r>
              <a:rPr sz="2400" spc="5" dirty="0">
                <a:latin typeface="Garamond"/>
                <a:cs typeface="Garamond"/>
              </a:rPr>
              <a:t>zá</a:t>
            </a:r>
            <a:r>
              <a:rPr sz="2400" dirty="0">
                <a:latin typeface="Garamond"/>
                <a:cs typeface="Garamond"/>
              </a:rPr>
              <a:t>s	</a:t>
            </a:r>
            <a:r>
              <a:rPr sz="2400" spc="5" dirty="0">
                <a:latin typeface="Garamond"/>
                <a:cs typeface="Garamond"/>
              </a:rPr>
              <a:t>a</a:t>
            </a:r>
            <a:r>
              <a:rPr sz="2400" spc="-25" dirty="0">
                <a:latin typeface="Garamond"/>
                <a:cs typeface="Garamond"/>
              </a:rPr>
              <a:t>l</a:t>
            </a:r>
            <a:r>
              <a:rPr sz="2400" spc="5" dirty="0">
                <a:latin typeface="Garamond"/>
                <a:cs typeface="Garamond"/>
              </a:rPr>
              <a:t>a</a:t>
            </a:r>
            <a:r>
              <a:rPr sz="2400" spc="-5" dirty="0">
                <a:latin typeface="Garamond"/>
                <a:cs typeface="Garamond"/>
              </a:rPr>
              <a:t>pj</a:t>
            </a:r>
            <a:r>
              <a:rPr sz="2400" spc="5" dirty="0">
                <a:latin typeface="Garamond"/>
                <a:cs typeface="Garamond"/>
              </a:rPr>
              <a:t>á</a:t>
            </a:r>
            <a:r>
              <a:rPr sz="2400" dirty="0">
                <a:latin typeface="Garamond"/>
                <a:cs typeface="Garamond"/>
              </a:rPr>
              <a:t>n	k</a:t>
            </a:r>
            <a:r>
              <a:rPr sz="2400" spc="-15" dirty="0">
                <a:latin typeface="Garamond"/>
                <a:cs typeface="Garamond"/>
              </a:rPr>
              <a:t>é</a:t>
            </a:r>
            <a:r>
              <a:rPr sz="2400" spc="-5" dirty="0">
                <a:latin typeface="Garamond"/>
                <a:cs typeface="Garamond"/>
              </a:rPr>
              <a:t>pvisel</a:t>
            </a:r>
            <a:r>
              <a:rPr sz="2400" dirty="0">
                <a:latin typeface="Garamond"/>
                <a:cs typeface="Garamond"/>
              </a:rPr>
              <a:t>i	</a:t>
            </a:r>
            <a:r>
              <a:rPr sz="2400" spc="5" dirty="0">
                <a:latin typeface="Garamond"/>
                <a:cs typeface="Garamond"/>
              </a:rPr>
              <a:t>az  </a:t>
            </a:r>
            <a:r>
              <a:rPr sz="2400" spc="-5" dirty="0">
                <a:latin typeface="Garamond"/>
                <a:cs typeface="Garamond"/>
              </a:rPr>
              <a:t>öntözési közösséget </a:t>
            </a:r>
            <a:r>
              <a:rPr sz="2400" spc="10" dirty="0">
                <a:latin typeface="Garamond"/>
                <a:cs typeface="Garamond"/>
              </a:rPr>
              <a:t>vagy </a:t>
            </a:r>
            <a:r>
              <a:rPr sz="2400" dirty="0">
                <a:latin typeface="Garamond"/>
                <a:cs typeface="Garamond"/>
              </a:rPr>
              <a:t>a mezőgazdasági</a:t>
            </a:r>
            <a:r>
              <a:rPr sz="2400" spc="-45" dirty="0">
                <a:latin typeface="Garamond"/>
                <a:cs typeface="Garamond"/>
              </a:rPr>
              <a:t> </a:t>
            </a:r>
            <a:r>
              <a:rPr sz="2400" spc="10" dirty="0">
                <a:latin typeface="Garamond"/>
                <a:cs typeface="Garamond"/>
              </a:rPr>
              <a:t>termelőt.</a:t>
            </a:r>
            <a:endParaRPr sz="2400">
              <a:latin typeface="Garamond"/>
              <a:cs typeface="Garamond"/>
            </a:endParaRPr>
          </a:p>
          <a:p>
            <a:pPr marL="356870" indent="-344805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6870" algn="l"/>
                <a:tab pos="357505" algn="l"/>
              </a:tabLst>
            </a:pPr>
            <a:r>
              <a:rPr sz="2400" dirty="0">
                <a:latin typeface="Garamond"/>
                <a:cs typeface="Garamond"/>
              </a:rPr>
              <a:t>Az </a:t>
            </a:r>
            <a:r>
              <a:rPr sz="2400" spc="-5" dirty="0">
                <a:latin typeface="Garamond"/>
                <a:cs typeface="Garamond"/>
              </a:rPr>
              <a:t>öntözési </a:t>
            </a:r>
            <a:r>
              <a:rPr sz="2400" spc="10" dirty="0">
                <a:latin typeface="Garamond"/>
                <a:cs typeface="Garamond"/>
              </a:rPr>
              <a:t>igazgatási </a:t>
            </a:r>
            <a:r>
              <a:rPr sz="2400" spc="15" dirty="0">
                <a:latin typeface="Garamond"/>
                <a:cs typeface="Garamond"/>
              </a:rPr>
              <a:t>szerv </a:t>
            </a:r>
            <a:r>
              <a:rPr sz="2400" spc="-5" dirty="0">
                <a:latin typeface="Garamond"/>
                <a:cs typeface="Garamond"/>
              </a:rPr>
              <a:t>kezeli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15" dirty="0">
                <a:latin typeface="Garamond"/>
                <a:cs typeface="Garamond"/>
              </a:rPr>
              <a:t>harmadlagos</a:t>
            </a:r>
            <a:r>
              <a:rPr sz="2400" spc="-125" dirty="0">
                <a:latin typeface="Garamond"/>
                <a:cs typeface="Garamond"/>
              </a:rPr>
              <a:t> </a:t>
            </a:r>
            <a:r>
              <a:rPr sz="2400" spc="-10" dirty="0">
                <a:latin typeface="Garamond"/>
                <a:cs typeface="Garamond"/>
              </a:rPr>
              <a:t>műveket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517648" y="3160776"/>
            <a:ext cx="3560064" cy="28468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00400" y="6007607"/>
            <a:ext cx="2267712" cy="8503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274320"/>
            <a:ext cx="7620000" cy="94488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19748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555"/>
              </a:spcBef>
            </a:pPr>
            <a:r>
              <a:rPr sz="3200" u="heavy" spc="-15" dirty="0">
                <a:uFill>
                  <a:solidFill>
                    <a:srgbClr val="000000"/>
                  </a:solidFill>
                </a:uFill>
              </a:rPr>
              <a:t>Képzési</a:t>
            </a:r>
            <a:r>
              <a:rPr sz="3200" u="heavy" spc="8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sz="3200" u="heavy" spc="-10" dirty="0">
                <a:uFill>
                  <a:solidFill>
                    <a:srgbClr val="000000"/>
                  </a:solidFill>
                </a:uFill>
              </a:rPr>
              <a:t>pillér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762000" y="1600200"/>
            <a:ext cx="7620000" cy="4407535"/>
          </a:xfrm>
          <a:custGeom>
            <a:avLst/>
            <a:gdLst/>
            <a:ahLst/>
            <a:cxnLst/>
            <a:rect l="l" t="t" r="r" b="b"/>
            <a:pathLst>
              <a:path w="7620000" h="4407535">
                <a:moveTo>
                  <a:pt x="0" y="4407408"/>
                </a:moveTo>
                <a:lnTo>
                  <a:pt x="7620000" y="4407408"/>
                </a:lnTo>
                <a:lnTo>
                  <a:pt x="7620000" y="0"/>
                </a:lnTo>
                <a:lnTo>
                  <a:pt x="0" y="0"/>
                </a:lnTo>
                <a:lnTo>
                  <a:pt x="0" y="4407408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63220" indent="-344805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63855" algn="l"/>
                <a:tab pos="364490" algn="l"/>
              </a:tabLst>
            </a:pPr>
            <a:r>
              <a:rPr spc="5" dirty="0"/>
              <a:t>Szarvasi </a:t>
            </a:r>
            <a:r>
              <a:rPr spc="-5" dirty="0"/>
              <a:t>öntözésfejlesztési </a:t>
            </a:r>
            <a:r>
              <a:rPr dirty="0"/>
              <a:t>és </a:t>
            </a:r>
            <a:r>
              <a:rPr spc="-5" dirty="0"/>
              <a:t>bemutató </a:t>
            </a:r>
            <a:r>
              <a:rPr spc="-10" dirty="0"/>
              <a:t>központ</a:t>
            </a:r>
            <a:r>
              <a:rPr spc="-25" dirty="0"/>
              <a:t> </a:t>
            </a:r>
            <a:r>
              <a:rPr dirty="0"/>
              <a:t>kialakítása</a:t>
            </a:r>
          </a:p>
          <a:p>
            <a:pPr marL="363220" indent="-344805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63855" algn="l"/>
                <a:tab pos="364490" algn="l"/>
              </a:tabLst>
            </a:pPr>
            <a:r>
              <a:rPr dirty="0"/>
              <a:t>Mezőgazdasági vízgazdálkodási </a:t>
            </a:r>
            <a:r>
              <a:rPr spc="-5" dirty="0"/>
              <a:t>képzések</a:t>
            </a:r>
            <a:r>
              <a:rPr spc="-100" dirty="0"/>
              <a:t> </a:t>
            </a:r>
            <a:r>
              <a:rPr spc="-5" dirty="0"/>
              <a:t>fejlesztése</a:t>
            </a:r>
          </a:p>
          <a:p>
            <a:pPr marL="363220" indent="-344805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63855" algn="l"/>
                <a:tab pos="364490" algn="l"/>
                <a:tab pos="2205355" algn="l"/>
                <a:tab pos="3721100" algn="l"/>
                <a:tab pos="4425315" algn="l"/>
                <a:tab pos="6038215" algn="l"/>
              </a:tabLst>
            </a:pPr>
            <a:r>
              <a:rPr spc="-5" dirty="0"/>
              <a:t>Tájékoztató	</a:t>
            </a:r>
            <a:r>
              <a:rPr dirty="0"/>
              <a:t>kampány	az	</a:t>
            </a:r>
            <a:r>
              <a:rPr spc="-5" dirty="0"/>
              <a:t>öntözéses	gazdálkodás</a:t>
            </a:r>
          </a:p>
          <a:p>
            <a:pPr marL="36322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népszerűsítésére</a:t>
            </a:r>
          </a:p>
        </p:txBody>
      </p:sp>
      <p:sp>
        <p:nvSpPr>
          <p:cNvPr id="5" name="object 5"/>
          <p:cNvSpPr/>
          <p:nvPr/>
        </p:nvSpPr>
        <p:spPr>
          <a:xfrm>
            <a:off x="2286000" y="3349752"/>
            <a:ext cx="4724400" cy="24597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00400" y="6007607"/>
            <a:ext cx="2267712" cy="8503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5080" rIns="0" bIns="0" rtlCol="0">
            <a:spAutoFit/>
          </a:bodyPr>
          <a:lstStyle/>
          <a:p>
            <a:pPr marL="963930" marR="958215" indent="54610">
              <a:lnSpc>
                <a:spcPts val="4320"/>
              </a:lnSpc>
              <a:spcBef>
                <a:spcPts val="40"/>
              </a:spcBef>
            </a:pPr>
            <a:r>
              <a:rPr spc="-5" dirty="0"/>
              <a:t>Új </a:t>
            </a:r>
            <a:r>
              <a:rPr spc="-20" dirty="0"/>
              <a:t>jogintézmények </a:t>
            </a:r>
            <a:r>
              <a:rPr dirty="0"/>
              <a:t>az </a:t>
            </a:r>
            <a:r>
              <a:rPr spc="-5" dirty="0"/>
              <a:t>öntözéses  </a:t>
            </a:r>
            <a:r>
              <a:rPr spc="-15" dirty="0"/>
              <a:t>gazdálkodásról </a:t>
            </a:r>
            <a:r>
              <a:rPr spc="-10" dirty="0"/>
              <a:t>szóló</a:t>
            </a:r>
            <a:r>
              <a:rPr spc="15" dirty="0"/>
              <a:t> </a:t>
            </a:r>
            <a:r>
              <a:rPr spc="5" dirty="0"/>
              <a:t>törvényben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1905000"/>
            <a:ext cx="8229600" cy="4102735"/>
          </a:xfrm>
          <a:prstGeom prst="rect">
            <a:avLst/>
          </a:prstGeom>
          <a:solidFill>
            <a:srgbClr val="FFFFFF">
              <a:alpha val="79998"/>
            </a:srgbClr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4100">
              <a:latin typeface="Times New Roman"/>
              <a:cs typeface="Times New Roman"/>
            </a:endParaRPr>
          </a:p>
          <a:p>
            <a:pPr marL="435609" indent="-344805">
              <a:lnSpc>
                <a:spcPct val="100000"/>
              </a:lnSpc>
              <a:buFont typeface="Arial"/>
              <a:buChar char="•"/>
              <a:tabLst>
                <a:tab pos="435609" algn="l"/>
                <a:tab pos="436245" algn="l"/>
              </a:tabLst>
            </a:pPr>
            <a:r>
              <a:rPr sz="3200" b="1" spc="-10" dirty="0">
                <a:latin typeface="Garamond"/>
                <a:cs typeface="Garamond"/>
              </a:rPr>
              <a:t>Körzeti </a:t>
            </a:r>
            <a:r>
              <a:rPr sz="3200" b="1" spc="-20" dirty="0">
                <a:latin typeface="Garamond"/>
                <a:cs typeface="Garamond"/>
              </a:rPr>
              <a:t>környezeti</a:t>
            </a:r>
            <a:r>
              <a:rPr sz="3200" b="1" spc="95" dirty="0">
                <a:latin typeface="Garamond"/>
                <a:cs typeface="Garamond"/>
              </a:rPr>
              <a:t> </a:t>
            </a:r>
            <a:r>
              <a:rPr sz="3200" b="1" spc="10" dirty="0">
                <a:latin typeface="Garamond"/>
                <a:cs typeface="Garamond"/>
              </a:rPr>
              <a:t>tervek</a:t>
            </a:r>
            <a:endParaRPr sz="3200">
              <a:latin typeface="Garamond"/>
              <a:cs typeface="Garamond"/>
            </a:endParaRPr>
          </a:p>
          <a:p>
            <a:pPr marL="435609" indent="-34480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435609" algn="l"/>
                <a:tab pos="436245" algn="l"/>
              </a:tabLst>
            </a:pPr>
            <a:r>
              <a:rPr sz="3200" b="1" spc="-15" dirty="0">
                <a:latin typeface="Garamond"/>
                <a:cs typeface="Garamond"/>
              </a:rPr>
              <a:t>Öntözési</a:t>
            </a:r>
            <a:r>
              <a:rPr sz="3200" b="1" spc="75" dirty="0">
                <a:latin typeface="Garamond"/>
                <a:cs typeface="Garamond"/>
              </a:rPr>
              <a:t> </a:t>
            </a:r>
            <a:r>
              <a:rPr sz="3200" b="1" spc="-25" dirty="0">
                <a:latin typeface="Garamond"/>
                <a:cs typeface="Garamond"/>
              </a:rPr>
              <a:t>közösségek</a:t>
            </a:r>
            <a:endParaRPr sz="3200">
              <a:latin typeface="Garamond"/>
              <a:cs typeface="Garamond"/>
            </a:endParaRPr>
          </a:p>
          <a:p>
            <a:pPr marL="435609" indent="-34480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435609" algn="l"/>
                <a:tab pos="436245" algn="l"/>
              </a:tabLst>
            </a:pPr>
            <a:r>
              <a:rPr sz="3200" b="1" spc="-15" dirty="0">
                <a:latin typeface="Garamond"/>
                <a:cs typeface="Garamond"/>
              </a:rPr>
              <a:t>Öntözési</a:t>
            </a:r>
            <a:r>
              <a:rPr sz="3200" b="1" spc="75" dirty="0">
                <a:latin typeface="Garamond"/>
                <a:cs typeface="Garamond"/>
              </a:rPr>
              <a:t> </a:t>
            </a:r>
            <a:r>
              <a:rPr sz="3200" b="1" spc="-15" dirty="0">
                <a:latin typeface="Garamond"/>
                <a:cs typeface="Garamond"/>
              </a:rPr>
              <a:t>szolgalom</a:t>
            </a:r>
            <a:endParaRPr sz="3200">
              <a:latin typeface="Garamond"/>
              <a:cs typeface="Garamond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00400" y="6007607"/>
            <a:ext cx="2267712" cy="8503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000" y="76200"/>
            <a:ext cx="7739380" cy="609600"/>
          </a:xfrm>
          <a:custGeom>
            <a:avLst/>
            <a:gdLst/>
            <a:ahLst/>
            <a:cxnLst/>
            <a:rect l="l" t="t" r="r" b="b"/>
            <a:pathLst>
              <a:path w="7739380" h="609600">
                <a:moveTo>
                  <a:pt x="0" y="609600"/>
                </a:moveTo>
                <a:lnTo>
                  <a:pt x="7738872" y="609600"/>
                </a:lnTo>
                <a:lnTo>
                  <a:pt x="7738872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88894" y="57353"/>
            <a:ext cx="30873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Folyamatábra</a:t>
            </a:r>
            <a:r>
              <a:rPr spc="-60" dirty="0"/>
              <a:t> </a:t>
            </a:r>
            <a:r>
              <a:rPr spc="-15" dirty="0"/>
              <a:t>I.</a:t>
            </a:r>
          </a:p>
        </p:txBody>
      </p:sp>
      <p:sp>
        <p:nvSpPr>
          <p:cNvPr id="4" name="object 4"/>
          <p:cNvSpPr/>
          <p:nvPr/>
        </p:nvSpPr>
        <p:spPr>
          <a:xfrm>
            <a:off x="762000" y="838199"/>
            <a:ext cx="7739380" cy="6019800"/>
          </a:xfrm>
          <a:custGeom>
            <a:avLst/>
            <a:gdLst/>
            <a:ahLst/>
            <a:cxnLst/>
            <a:rect l="l" t="t" r="r" b="b"/>
            <a:pathLst>
              <a:path w="7739380" h="6019800">
                <a:moveTo>
                  <a:pt x="0" y="6019800"/>
                </a:moveTo>
                <a:lnTo>
                  <a:pt x="7738872" y="6019800"/>
                </a:lnTo>
                <a:lnTo>
                  <a:pt x="7738872" y="0"/>
                </a:lnTo>
                <a:lnTo>
                  <a:pt x="0" y="0"/>
                </a:lnTo>
                <a:lnTo>
                  <a:pt x="0" y="601980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41044" y="847471"/>
            <a:ext cx="2165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Közösséggé</a:t>
            </a:r>
            <a:r>
              <a:rPr sz="2400" u="heavy" spc="-50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Garamond"/>
                <a:cs typeface="Garamond"/>
              </a:rPr>
              <a:t>válás</a:t>
            </a:r>
            <a:r>
              <a:rPr sz="2400" dirty="0">
                <a:latin typeface="Garamond"/>
                <a:cs typeface="Garamond"/>
              </a:rPr>
              <a:t>: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06540" y="5811011"/>
            <a:ext cx="1640205" cy="603885"/>
          </a:xfrm>
          <a:prstGeom prst="rect">
            <a:avLst/>
          </a:prstGeom>
          <a:solidFill>
            <a:srgbClr val="92CDDD"/>
          </a:solidFill>
          <a:ln w="27432">
            <a:solidFill>
              <a:srgbClr val="F79546"/>
            </a:solidFill>
          </a:ln>
        </p:spPr>
        <p:txBody>
          <a:bodyPr vert="horz" wrap="square" lIns="0" tIns="41275" rIns="0" bIns="0" rtlCol="0">
            <a:spAutoFit/>
          </a:bodyPr>
          <a:lstStyle/>
          <a:p>
            <a:pPr marL="460375">
              <a:lnSpc>
                <a:spcPct val="100000"/>
              </a:lnSpc>
              <a:spcBef>
                <a:spcPts val="325"/>
              </a:spcBef>
            </a:pPr>
            <a:r>
              <a:rPr sz="1600" spc="-5" dirty="0">
                <a:latin typeface="Garamond"/>
                <a:cs typeface="Garamond"/>
              </a:rPr>
              <a:t>Öntözési</a:t>
            </a:r>
            <a:endParaRPr sz="1600">
              <a:latin typeface="Garamond"/>
              <a:cs typeface="Garamond"/>
            </a:endParaRPr>
          </a:p>
          <a:p>
            <a:pPr marL="463550">
              <a:lnSpc>
                <a:spcPct val="100000"/>
              </a:lnSpc>
            </a:pPr>
            <a:r>
              <a:rPr sz="1600" spc="-10" dirty="0">
                <a:latin typeface="Garamond"/>
                <a:cs typeface="Garamond"/>
              </a:rPr>
              <a:t>közösség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49324" y="5811011"/>
            <a:ext cx="1454150" cy="597535"/>
          </a:xfrm>
          <a:prstGeom prst="rect">
            <a:avLst/>
          </a:prstGeom>
          <a:solidFill>
            <a:srgbClr val="ACC677"/>
          </a:solidFill>
          <a:ln w="3175">
            <a:solidFill>
              <a:srgbClr val="000000"/>
            </a:solidFill>
          </a:ln>
        </p:spPr>
        <p:txBody>
          <a:bodyPr vert="horz" wrap="square" lIns="0" tIns="15938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5"/>
              </a:spcBef>
            </a:pPr>
            <a:r>
              <a:rPr sz="1600" spc="5" dirty="0">
                <a:latin typeface="Garamond"/>
                <a:cs typeface="Garamond"/>
              </a:rPr>
              <a:t>NFK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449324" y="2836164"/>
            <a:ext cx="1454150" cy="588645"/>
          </a:xfrm>
          <a:custGeom>
            <a:avLst/>
            <a:gdLst/>
            <a:ahLst/>
            <a:cxnLst/>
            <a:rect l="l" t="t" r="r" b="b"/>
            <a:pathLst>
              <a:path w="1454150" h="588645">
                <a:moveTo>
                  <a:pt x="0" y="588263"/>
                </a:moveTo>
                <a:lnTo>
                  <a:pt x="1453896" y="588263"/>
                </a:lnTo>
                <a:lnTo>
                  <a:pt x="1453896" y="0"/>
                </a:lnTo>
                <a:lnTo>
                  <a:pt x="0" y="0"/>
                </a:lnTo>
                <a:lnTo>
                  <a:pt x="0" y="588263"/>
                </a:lnTo>
                <a:close/>
              </a:path>
            </a:pathLst>
          </a:custGeom>
          <a:solidFill>
            <a:srgbClr val="F9C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49324" y="2836164"/>
            <a:ext cx="1454150" cy="588645"/>
          </a:xfrm>
          <a:custGeom>
            <a:avLst/>
            <a:gdLst/>
            <a:ahLst/>
            <a:cxnLst/>
            <a:rect l="l" t="t" r="r" b="b"/>
            <a:pathLst>
              <a:path w="1454150" h="588645">
                <a:moveTo>
                  <a:pt x="0" y="588263"/>
                </a:moveTo>
                <a:lnTo>
                  <a:pt x="1453896" y="588263"/>
                </a:lnTo>
                <a:lnTo>
                  <a:pt x="1453896" y="0"/>
                </a:lnTo>
                <a:lnTo>
                  <a:pt x="0" y="0"/>
                </a:lnTo>
                <a:lnTo>
                  <a:pt x="0" y="58826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50849" y="2978276"/>
            <a:ext cx="14528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35585">
              <a:lnSpc>
                <a:spcPct val="100000"/>
              </a:lnSpc>
              <a:spcBef>
                <a:spcPts val="105"/>
              </a:spcBef>
            </a:pPr>
            <a:r>
              <a:rPr sz="1600" spc="-15" dirty="0">
                <a:latin typeface="Garamond"/>
                <a:cs typeface="Garamond"/>
              </a:rPr>
              <a:t>Jogi</a:t>
            </a:r>
            <a:r>
              <a:rPr sz="1600" spc="-20" dirty="0">
                <a:latin typeface="Garamond"/>
                <a:cs typeface="Garamond"/>
              </a:rPr>
              <a:t> </a:t>
            </a:r>
            <a:r>
              <a:rPr sz="1600" dirty="0">
                <a:latin typeface="Garamond"/>
                <a:cs typeface="Garamond"/>
              </a:rPr>
              <a:t>személy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79876" y="5811011"/>
            <a:ext cx="1917700" cy="597535"/>
          </a:xfrm>
          <a:prstGeom prst="rect">
            <a:avLst/>
          </a:prstGeom>
          <a:solidFill>
            <a:srgbClr val="B3A1C6"/>
          </a:solidFill>
          <a:ln w="3175">
            <a:solidFill>
              <a:srgbClr val="000000"/>
            </a:solidFill>
          </a:ln>
        </p:spPr>
        <p:txBody>
          <a:bodyPr vert="horz" wrap="square" lIns="0" tIns="159385" rIns="0" bIns="0" rtlCol="0">
            <a:spAutoFit/>
          </a:bodyPr>
          <a:lstStyle/>
          <a:p>
            <a:pPr marL="212725">
              <a:lnSpc>
                <a:spcPct val="100000"/>
              </a:lnSpc>
              <a:spcBef>
                <a:spcPts val="1255"/>
              </a:spcBef>
            </a:pPr>
            <a:r>
              <a:rPr sz="1600" spc="5" dirty="0">
                <a:latin typeface="Garamond"/>
                <a:cs typeface="Garamond"/>
              </a:rPr>
              <a:t>Agrárminisztérium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06540" y="3461003"/>
            <a:ext cx="1640205" cy="631190"/>
          </a:xfrm>
          <a:prstGeom prst="rect">
            <a:avLst/>
          </a:prstGeom>
          <a:solidFill>
            <a:srgbClr val="548ED4"/>
          </a:solidFill>
          <a:ln w="3175">
            <a:solidFill>
              <a:srgbClr val="000000"/>
            </a:solidFill>
          </a:ln>
        </p:spPr>
        <p:txBody>
          <a:bodyPr vert="horz" wrap="square" lIns="0" tIns="54610" rIns="0" bIns="0" rtlCol="0">
            <a:spAutoFit/>
          </a:bodyPr>
          <a:lstStyle/>
          <a:p>
            <a:pPr marL="356235" marR="348615" indent="161290">
              <a:lnSpc>
                <a:spcPct val="100000"/>
              </a:lnSpc>
              <a:spcBef>
                <a:spcPts val="430"/>
              </a:spcBef>
            </a:pPr>
            <a:r>
              <a:rPr sz="1600" spc="5" dirty="0">
                <a:latin typeface="Garamond"/>
                <a:cs typeface="Garamond"/>
              </a:rPr>
              <a:t>Vízügyi  </a:t>
            </a:r>
            <a:r>
              <a:rPr sz="1600" dirty="0">
                <a:latin typeface="Garamond"/>
                <a:cs typeface="Garamond"/>
              </a:rPr>
              <a:t>I</a:t>
            </a:r>
            <a:r>
              <a:rPr sz="1600" spc="20" dirty="0">
                <a:latin typeface="Garamond"/>
                <a:cs typeface="Garamond"/>
              </a:rPr>
              <a:t>g</a:t>
            </a:r>
            <a:r>
              <a:rPr sz="1600" spc="-10" dirty="0">
                <a:latin typeface="Garamond"/>
                <a:cs typeface="Garamond"/>
              </a:rPr>
              <a:t>a</a:t>
            </a:r>
            <a:r>
              <a:rPr sz="1600" spc="5" dirty="0">
                <a:latin typeface="Garamond"/>
                <a:cs typeface="Garamond"/>
              </a:rPr>
              <a:t>z</a:t>
            </a:r>
            <a:r>
              <a:rPr sz="1600" spc="20" dirty="0">
                <a:latin typeface="Garamond"/>
                <a:cs typeface="Garamond"/>
              </a:rPr>
              <a:t>g</a:t>
            </a:r>
            <a:r>
              <a:rPr sz="1600" dirty="0">
                <a:latin typeface="Garamond"/>
                <a:cs typeface="Garamond"/>
              </a:rPr>
              <a:t>a</a:t>
            </a:r>
            <a:r>
              <a:rPr sz="1600" spc="10" dirty="0">
                <a:latin typeface="Garamond"/>
                <a:cs typeface="Garamond"/>
              </a:rPr>
              <a:t>t</a:t>
            </a:r>
            <a:r>
              <a:rPr sz="1600" spc="-5" dirty="0">
                <a:latin typeface="Garamond"/>
                <a:cs typeface="Garamond"/>
              </a:rPr>
              <a:t>ó</a:t>
            </a:r>
            <a:r>
              <a:rPr sz="1600" spc="-15" dirty="0">
                <a:latin typeface="Garamond"/>
                <a:cs typeface="Garamond"/>
              </a:rPr>
              <a:t>s</a:t>
            </a:r>
            <a:r>
              <a:rPr sz="1600" spc="-10" dirty="0">
                <a:latin typeface="Garamond"/>
                <a:cs typeface="Garamond"/>
              </a:rPr>
              <a:t>á</a:t>
            </a:r>
            <a:r>
              <a:rPr sz="1600" dirty="0">
                <a:latin typeface="Garamond"/>
                <a:cs typeface="Garamond"/>
              </a:rPr>
              <a:t>g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485900" y="4317491"/>
            <a:ext cx="1411605" cy="658495"/>
          </a:xfrm>
          <a:custGeom>
            <a:avLst/>
            <a:gdLst/>
            <a:ahLst/>
            <a:cxnLst/>
            <a:rect l="l" t="t" r="r" b="b"/>
            <a:pathLst>
              <a:path w="1411605" h="658495">
                <a:moveTo>
                  <a:pt x="705612" y="0"/>
                </a:moveTo>
                <a:lnTo>
                  <a:pt x="641396" y="1344"/>
                </a:lnTo>
                <a:lnTo>
                  <a:pt x="578793" y="5301"/>
                </a:lnTo>
                <a:lnTo>
                  <a:pt x="518054" y="11754"/>
                </a:lnTo>
                <a:lnTo>
                  <a:pt x="459426" y="20587"/>
                </a:lnTo>
                <a:lnTo>
                  <a:pt x="403159" y="31684"/>
                </a:lnTo>
                <a:lnTo>
                  <a:pt x="349503" y="44929"/>
                </a:lnTo>
                <a:lnTo>
                  <a:pt x="298707" y="60206"/>
                </a:lnTo>
                <a:lnTo>
                  <a:pt x="251020" y="77399"/>
                </a:lnTo>
                <a:lnTo>
                  <a:pt x="206692" y="96393"/>
                </a:lnTo>
                <a:lnTo>
                  <a:pt x="165971" y="117069"/>
                </a:lnTo>
                <a:lnTo>
                  <a:pt x="129108" y="139314"/>
                </a:lnTo>
                <a:lnTo>
                  <a:pt x="96350" y="163011"/>
                </a:lnTo>
                <a:lnTo>
                  <a:pt x="44152" y="214296"/>
                </a:lnTo>
                <a:lnTo>
                  <a:pt x="11370" y="269996"/>
                </a:lnTo>
                <a:lnTo>
                  <a:pt x="0" y="329183"/>
                </a:lnTo>
                <a:lnTo>
                  <a:pt x="2884" y="359155"/>
                </a:lnTo>
                <a:lnTo>
                  <a:pt x="25209" y="416715"/>
                </a:lnTo>
                <a:lnTo>
                  <a:pt x="67948" y="470323"/>
                </a:lnTo>
                <a:lnTo>
                  <a:pt x="129108" y="519053"/>
                </a:lnTo>
                <a:lnTo>
                  <a:pt x="165971" y="541298"/>
                </a:lnTo>
                <a:lnTo>
                  <a:pt x="206692" y="561974"/>
                </a:lnTo>
                <a:lnTo>
                  <a:pt x="251020" y="580968"/>
                </a:lnTo>
                <a:lnTo>
                  <a:pt x="298707" y="598161"/>
                </a:lnTo>
                <a:lnTo>
                  <a:pt x="349504" y="613438"/>
                </a:lnTo>
                <a:lnTo>
                  <a:pt x="403159" y="626683"/>
                </a:lnTo>
                <a:lnTo>
                  <a:pt x="459426" y="637780"/>
                </a:lnTo>
                <a:lnTo>
                  <a:pt x="518054" y="646613"/>
                </a:lnTo>
                <a:lnTo>
                  <a:pt x="578793" y="653066"/>
                </a:lnTo>
                <a:lnTo>
                  <a:pt x="641396" y="657023"/>
                </a:lnTo>
                <a:lnTo>
                  <a:pt x="705612" y="658367"/>
                </a:lnTo>
                <a:lnTo>
                  <a:pt x="769827" y="657023"/>
                </a:lnTo>
                <a:lnTo>
                  <a:pt x="832430" y="653066"/>
                </a:lnTo>
                <a:lnTo>
                  <a:pt x="893169" y="646613"/>
                </a:lnTo>
                <a:lnTo>
                  <a:pt x="951797" y="637780"/>
                </a:lnTo>
                <a:lnTo>
                  <a:pt x="1008064" y="626683"/>
                </a:lnTo>
                <a:lnTo>
                  <a:pt x="1061720" y="613438"/>
                </a:lnTo>
                <a:lnTo>
                  <a:pt x="1112516" y="598161"/>
                </a:lnTo>
                <a:lnTo>
                  <a:pt x="1160203" y="580968"/>
                </a:lnTo>
                <a:lnTo>
                  <a:pt x="1204531" y="561974"/>
                </a:lnTo>
                <a:lnTo>
                  <a:pt x="1245252" y="541298"/>
                </a:lnTo>
                <a:lnTo>
                  <a:pt x="1282115" y="519053"/>
                </a:lnTo>
                <a:lnTo>
                  <a:pt x="1314873" y="495356"/>
                </a:lnTo>
                <a:lnTo>
                  <a:pt x="1367071" y="444071"/>
                </a:lnTo>
                <a:lnTo>
                  <a:pt x="1399853" y="388371"/>
                </a:lnTo>
                <a:lnTo>
                  <a:pt x="1411224" y="329183"/>
                </a:lnTo>
                <a:lnTo>
                  <a:pt x="1408339" y="299212"/>
                </a:lnTo>
                <a:lnTo>
                  <a:pt x="1386014" y="241652"/>
                </a:lnTo>
                <a:lnTo>
                  <a:pt x="1343275" y="188044"/>
                </a:lnTo>
                <a:lnTo>
                  <a:pt x="1282115" y="139314"/>
                </a:lnTo>
                <a:lnTo>
                  <a:pt x="1245252" y="117069"/>
                </a:lnTo>
                <a:lnTo>
                  <a:pt x="1204531" y="96393"/>
                </a:lnTo>
                <a:lnTo>
                  <a:pt x="1160203" y="77399"/>
                </a:lnTo>
                <a:lnTo>
                  <a:pt x="1112516" y="60206"/>
                </a:lnTo>
                <a:lnTo>
                  <a:pt x="1061720" y="44929"/>
                </a:lnTo>
                <a:lnTo>
                  <a:pt x="1008064" y="31684"/>
                </a:lnTo>
                <a:lnTo>
                  <a:pt x="951797" y="20587"/>
                </a:lnTo>
                <a:lnTo>
                  <a:pt x="893169" y="11754"/>
                </a:lnTo>
                <a:lnTo>
                  <a:pt x="832430" y="5301"/>
                </a:lnTo>
                <a:lnTo>
                  <a:pt x="769827" y="1344"/>
                </a:lnTo>
                <a:lnTo>
                  <a:pt x="705612" y="0"/>
                </a:lnTo>
                <a:close/>
              </a:path>
            </a:pathLst>
          </a:custGeom>
          <a:solidFill>
            <a:srgbClr val="F9C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485900" y="4317491"/>
            <a:ext cx="1411605" cy="658495"/>
          </a:xfrm>
          <a:custGeom>
            <a:avLst/>
            <a:gdLst/>
            <a:ahLst/>
            <a:cxnLst/>
            <a:rect l="l" t="t" r="r" b="b"/>
            <a:pathLst>
              <a:path w="1411605" h="658495">
                <a:moveTo>
                  <a:pt x="0" y="329183"/>
                </a:moveTo>
                <a:lnTo>
                  <a:pt x="11370" y="269996"/>
                </a:lnTo>
                <a:lnTo>
                  <a:pt x="44152" y="214296"/>
                </a:lnTo>
                <a:lnTo>
                  <a:pt x="96350" y="163011"/>
                </a:lnTo>
                <a:lnTo>
                  <a:pt x="129108" y="139314"/>
                </a:lnTo>
                <a:lnTo>
                  <a:pt x="165971" y="117069"/>
                </a:lnTo>
                <a:lnTo>
                  <a:pt x="206692" y="96392"/>
                </a:lnTo>
                <a:lnTo>
                  <a:pt x="251020" y="77399"/>
                </a:lnTo>
                <a:lnTo>
                  <a:pt x="298707" y="60206"/>
                </a:lnTo>
                <a:lnTo>
                  <a:pt x="349504" y="44929"/>
                </a:lnTo>
                <a:lnTo>
                  <a:pt x="403159" y="31684"/>
                </a:lnTo>
                <a:lnTo>
                  <a:pt x="459426" y="20587"/>
                </a:lnTo>
                <a:lnTo>
                  <a:pt x="518054" y="11754"/>
                </a:lnTo>
                <a:lnTo>
                  <a:pt x="578793" y="5301"/>
                </a:lnTo>
                <a:lnTo>
                  <a:pt x="641396" y="1344"/>
                </a:lnTo>
                <a:lnTo>
                  <a:pt x="705612" y="0"/>
                </a:lnTo>
                <a:lnTo>
                  <a:pt x="769827" y="1344"/>
                </a:lnTo>
                <a:lnTo>
                  <a:pt x="832430" y="5301"/>
                </a:lnTo>
                <a:lnTo>
                  <a:pt x="893169" y="11754"/>
                </a:lnTo>
                <a:lnTo>
                  <a:pt x="951797" y="20587"/>
                </a:lnTo>
                <a:lnTo>
                  <a:pt x="1008064" y="31684"/>
                </a:lnTo>
                <a:lnTo>
                  <a:pt x="1061720" y="44929"/>
                </a:lnTo>
                <a:lnTo>
                  <a:pt x="1112516" y="60206"/>
                </a:lnTo>
                <a:lnTo>
                  <a:pt x="1160203" y="77399"/>
                </a:lnTo>
                <a:lnTo>
                  <a:pt x="1204531" y="96393"/>
                </a:lnTo>
                <a:lnTo>
                  <a:pt x="1245252" y="117069"/>
                </a:lnTo>
                <a:lnTo>
                  <a:pt x="1282115" y="139314"/>
                </a:lnTo>
                <a:lnTo>
                  <a:pt x="1314873" y="163011"/>
                </a:lnTo>
                <a:lnTo>
                  <a:pt x="1367071" y="214296"/>
                </a:lnTo>
                <a:lnTo>
                  <a:pt x="1399853" y="269996"/>
                </a:lnTo>
                <a:lnTo>
                  <a:pt x="1411224" y="329183"/>
                </a:lnTo>
                <a:lnTo>
                  <a:pt x="1408339" y="359155"/>
                </a:lnTo>
                <a:lnTo>
                  <a:pt x="1386014" y="416715"/>
                </a:lnTo>
                <a:lnTo>
                  <a:pt x="1343275" y="470323"/>
                </a:lnTo>
                <a:lnTo>
                  <a:pt x="1282115" y="519053"/>
                </a:lnTo>
                <a:lnTo>
                  <a:pt x="1245252" y="541298"/>
                </a:lnTo>
                <a:lnTo>
                  <a:pt x="1204531" y="561974"/>
                </a:lnTo>
                <a:lnTo>
                  <a:pt x="1160203" y="580968"/>
                </a:lnTo>
                <a:lnTo>
                  <a:pt x="1112516" y="598161"/>
                </a:lnTo>
                <a:lnTo>
                  <a:pt x="1061720" y="613438"/>
                </a:lnTo>
                <a:lnTo>
                  <a:pt x="1008064" y="626683"/>
                </a:lnTo>
                <a:lnTo>
                  <a:pt x="951797" y="637780"/>
                </a:lnTo>
                <a:lnTo>
                  <a:pt x="893169" y="646613"/>
                </a:lnTo>
                <a:lnTo>
                  <a:pt x="832430" y="653066"/>
                </a:lnTo>
                <a:lnTo>
                  <a:pt x="769827" y="657023"/>
                </a:lnTo>
                <a:lnTo>
                  <a:pt x="705612" y="658367"/>
                </a:lnTo>
                <a:lnTo>
                  <a:pt x="641396" y="657023"/>
                </a:lnTo>
                <a:lnTo>
                  <a:pt x="578793" y="653066"/>
                </a:lnTo>
                <a:lnTo>
                  <a:pt x="518054" y="646613"/>
                </a:lnTo>
                <a:lnTo>
                  <a:pt x="459426" y="637780"/>
                </a:lnTo>
                <a:lnTo>
                  <a:pt x="403159" y="626683"/>
                </a:lnTo>
                <a:lnTo>
                  <a:pt x="349504" y="613438"/>
                </a:lnTo>
                <a:lnTo>
                  <a:pt x="298707" y="598161"/>
                </a:lnTo>
                <a:lnTo>
                  <a:pt x="251020" y="580968"/>
                </a:lnTo>
                <a:lnTo>
                  <a:pt x="206692" y="561974"/>
                </a:lnTo>
                <a:lnTo>
                  <a:pt x="165971" y="541298"/>
                </a:lnTo>
                <a:lnTo>
                  <a:pt x="129108" y="519053"/>
                </a:lnTo>
                <a:lnTo>
                  <a:pt x="96350" y="495356"/>
                </a:lnTo>
                <a:lnTo>
                  <a:pt x="44152" y="444071"/>
                </a:lnTo>
                <a:lnTo>
                  <a:pt x="11370" y="388371"/>
                </a:lnTo>
                <a:lnTo>
                  <a:pt x="0" y="32918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867280" y="4494403"/>
            <a:ext cx="6419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Garamond"/>
                <a:cs typeface="Garamond"/>
              </a:rPr>
              <a:t>Adatlap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058670" y="1827148"/>
            <a:ext cx="228600" cy="1011555"/>
          </a:xfrm>
          <a:custGeom>
            <a:avLst/>
            <a:gdLst/>
            <a:ahLst/>
            <a:cxnLst/>
            <a:rect l="l" t="t" r="r" b="b"/>
            <a:pathLst>
              <a:path w="228600" h="1011555">
                <a:moveTo>
                  <a:pt x="91440" y="782827"/>
                </a:moveTo>
                <a:lnTo>
                  <a:pt x="0" y="783336"/>
                </a:lnTo>
                <a:lnTo>
                  <a:pt x="115569" y="1011301"/>
                </a:lnTo>
                <a:lnTo>
                  <a:pt x="216952" y="805688"/>
                </a:lnTo>
                <a:lnTo>
                  <a:pt x="91567" y="805688"/>
                </a:lnTo>
                <a:lnTo>
                  <a:pt x="91440" y="782827"/>
                </a:lnTo>
                <a:close/>
              </a:path>
              <a:path w="228600" h="1011555">
                <a:moveTo>
                  <a:pt x="137160" y="782573"/>
                </a:moveTo>
                <a:lnTo>
                  <a:pt x="91440" y="782827"/>
                </a:lnTo>
                <a:lnTo>
                  <a:pt x="91567" y="805688"/>
                </a:lnTo>
                <a:lnTo>
                  <a:pt x="137287" y="805434"/>
                </a:lnTo>
                <a:lnTo>
                  <a:pt x="137160" y="782573"/>
                </a:lnTo>
                <a:close/>
              </a:path>
              <a:path w="228600" h="1011555">
                <a:moveTo>
                  <a:pt x="228600" y="782065"/>
                </a:moveTo>
                <a:lnTo>
                  <a:pt x="137160" y="782573"/>
                </a:lnTo>
                <a:lnTo>
                  <a:pt x="137287" y="805434"/>
                </a:lnTo>
                <a:lnTo>
                  <a:pt x="91567" y="805688"/>
                </a:lnTo>
                <a:lnTo>
                  <a:pt x="216952" y="805688"/>
                </a:lnTo>
                <a:lnTo>
                  <a:pt x="228600" y="782065"/>
                </a:lnTo>
                <a:close/>
              </a:path>
              <a:path w="228600" h="1011555">
                <a:moveTo>
                  <a:pt x="132842" y="0"/>
                </a:moveTo>
                <a:lnTo>
                  <a:pt x="87122" y="253"/>
                </a:lnTo>
                <a:lnTo>
                  <a:pt x="91440" y="782827"/>
                </a:lnTo>
                <a:lnTo>
                  <a:pt x="137160" y="782573"/>
                </a:lnTo>
                <a:lnTo>
                  <a:pt x="132842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064511" y="4975478"/>
            <a:ext cx="228600" cy="836294"/>
          </a:xfrm>
          <a:custGeom>
            <a:avLst/>
            <a:gdLst/>
            <a:ahLst/>
            <a:cxnLst/>
            <a:rect l="l" t="t" r="r" b="b"/>
            <a:pathLst>
              <a:path w="228600" h="836295">
                <a:moveTo>
                  <a:pt x="0" y="605155"/>
                </a:moveTo>
                <a:lnTo>
                  <a:pt x="110236" y="835787"/>
                </a:lnTo>
                <a:lnTo>
                  <a:pt x="217486" y="630491"/>
                </a:lnTo>
                <a:lnTo>
                  <a:pt x="136779" y="630491"/>
                </a:lnTo>
                <a:lnTo>
                  <a:pt x="91058" y="629666"/>
                </a:lnTo>
                <a:lnTo>
                  <a:pt x="91469" y="606781"/>
                </a:lnTo>
                <a:lnTo>
                  <a:pt x="0" y="605155"/>
                </a:lnTo>
                <a:close/>
              </a:path>
              <a:path w="228600" h="836295">
                <a:moveTo>
                  <a:pt x="91469" y="606781"/>
                </a:moveTo>
                <a:lnTo>
                  <a:pt x="91058" y="629666"/>
                </a:lnTo>
                <a:lnTo>
                  <a:pt x="136779" y="630491"/>
                </a:lnTo>
                <a:lnTo>
                  <a:pt x="137189" y="607593"/>
                </a:lnTo>
                <a:lnTo>
                  <a:pt x="91469" y="606781"/>
                </a:lnTo>
                <a:close/>
              </a:path>
              <a:path w="228600" h="836295">
                <a:moveTo>
                  <a:pt x="137189" y="607593"/>
                </a:moveTo>
                <a:lnTo>
                  <a:pt x="136779" y="630491"/>
                </a:lnTo>
                <a:lnTo>
                  <a:pt x="217486" y="630491"/>
                </a:lnTo>
                <a:lnTo>
                  <a:pt x="228600" y="609219"/>
                </a:lnTo>
                <a:lnTo>
                  <a:pt x="137189" y="607593"/>
                </a:lnTo>
                <a:close/>
              </a:path>
              <a:path w="228600" h="836295">
                <a:moveTo>
                  <a:pt x="102362" y="0"/>
                </a:moveTo>
                <a:lnTo>
                  <a:pt x="91469" y="606781"/>
                </a:lnTo>
                <a:lnTo>
                  <a:pt x="137189" y="607593"/>
                </a:lnTo>
                <a:lnTo>
                  <a:pt x="148081" y="762"/>
                </a:lnTo>
                <a:lnTo>
                  <a:pt x="102362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03220" y="5995415"/>
            <a:ext cx="677545" cy="228600"/>
          </a:xfrm>
          <a:custGeom>
            <a:avLst/>
            <a:gdLst/>
            <a:ahLst/>
            <a:cxnLst/>
            <a:rect l="l" t="t" r="r" b="b"/>
            <a:pathLst>
              <a:path w="677545" h="228600">
                <a:moveTo>
                  <a:pt x="448818" y="0"/>
                </a:moveTo>
                <a:lnTo>
                  <a:pt x="448818" y="228600"/>
                </a:lnTo>
                <a:lnTo>
                  <a:pt x="631697" y="137160"/>
                </a:lnTo>
                <a:lnTo>
                  <a:pt x="471678" y="137160"/>
                </a:lnTo>
                <a:lnTo>
                  <a:pt x="471678" y="91440"/>
                </a:lnTo>
                <a:lnTo>
                  <a:pt x="631698" y="91440"/>
                </a:lnTo>
                <a:lnTo>
                  <a:pt x="448818" y="0"/>
                </a:lnTo>
                <a:close/>
              </a:path>
              <a:path w="677545" h="228600">
                <a:moveTo>
                  <a:pt x="448818" y="91440"/>
                </a:moveTo>
                <a:lnTo>
                  <a:pt x="0" y="91440"/>
                </a:lnTo>
                <a:lnTo>
                  <a:pt x="0" y="137160"/>
                </a:lnTo>
                <a:lnTo>
                  <a:pt x="448818" y="137160"/>
                </a:lnTo>
                <a:lnTo>
                  <a:pt x="448818" y="91440"/>
                </a:lnTo>
                <a:close/>
              </a:path>
              <a:path w="677545" h="228600">
                <a:moveTo>
                  <a:pt x="631698" y="91440"/>
                </a:moveTo>
                <a:lnTo>
                  <a:pt x="471678" y="91440"/>
                </a:lnTo>
                <a:lnTo>
                  <a:pt x="471678" y="137160"/>
                </a:lnTo>
                <a:lnTo>
                  <a:pt x="631697" y="137160"/>
                </a:lnTo>
                <a:lnTo>
                  <a:pt x="677418" y="114300"/>
                </a:lnTo>
                <a:lnTo>
                  <a:pt x="631698" y="9144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11523" y="3461003"/>
            <a:ext cx="1432560" cy="631190"/>
          </a:xfrm>
          <a:custGeom>
            <a:avLst/>
            <a:gdLst/>
            <a:ahLst/>
            <a:cxnLst/>
            <a:rect l="l" t="t" r="r" b="b"/>
            <a:pathLst>
              <a:path w="1432560" h="631189">
                <a:moveTo>
                  <a:pt x="716279" y="0"/>
                </a:moveTo>
                <a:lnTo>
                  <a:pt x="651081" y="1289"/>
                </a:lnTo>
                <a:lnTo>
                  <a:pt x="587523" y="5082"/>
                </a:lnTo>
                <a:lnTo>
                  <a:pt x="525859" y="11267"/>
                </a:lnTo>
                <a:lnTo>
                  <a:pt x="466340" y="19734"/>
                </a:lnTo>
                <a:lnTo>
                  <a:pt x="409221" y="30371"/>
                </a:lnTo>
                <a:lnTo>
                  <a:pt x="354753" y="43067"/>
                </a:lnTo>
                <a:lnTo>
                  <a:pt x="303189" y="57710"/>
                </a:lnTo>
                <a:lnTo>
                  <a:pt x="254783" y="74188"/>
                </a:lnTo>
                <a:lnTo>
                  <a:pt x="209788" y="92392"/>
                </a:lnTo>
                <a:lnTo>
                  <a:pt x="168455" y="112209"/>
                </a:lnTo>
                <a:lnTo>
                  <a:pt x="131038" y="133528"/>
                </a:lnTo>
                <a:lnTo>
                  <a:pt x="97789" y="156238"/>
                </a:lnTo>
                <a:lnTo>
                  <a:pt x="44810" y="205384"/>
                </a:lnTo>
                <a:lnTo>
                  <a:pt x="11539" y="258758"/>
                </a:lnTo>
                <a:lnTo>
                  <a:pt x="0" y="315468"/>
                </a:lnTo>
                <a:lnTo>
                  <a:pt x="2927" y="344184"/>
                </a:lnTo>
                <a:lnTo>
                  <a:pt x="25585" y="399337"/>
                </a:lnTo>
                <a:lnTo>
                  <a:pt x="68963" y="450708"/>
                </a:lnTo>
                <a:lnTo>
                  <a:pt x="131038" y="497407"/>
                </a:lnTo>
                <a:lnTo>
                  <a:pt x="168455" y="518726"/>
                </a:lnTo>
                <a:lnTo>
                  <a:pt x="209788" y="538543"/>
                </a:lnTo>
                <a:lnTo>
                  <a:pt x="254783" y="556747"/>
                </a:lnTo>
                <a:lnTo>
                  <a:pt x="303189" y="573225"/>
                </a:lnTo>
                <a:lnTo>
                  <a:pt x="354753" y="587868"/>
                </a:lnTo>
                <a:lnTo>
                  <a:pt x="409221" y="600564"/>
                </a:lnTo>
                <a:lnTo>
                  <a:pt x="466340" y="611201"/>
                </a:lnTo>
                <a:lnTo>
                  <a:pt x="525859" y="619668"/>
                </a:lnTo>
                <a:lnTo>
                  <a:pt x="587523" y="625853"/>
                </a:lnTo>
                <a:lnTo>
                  <a:pt x="651081" y="629646"/>
                </a:lnTo>
                <a:lnTo>
                  <a:pt x="716279" y="630936"/>
                </a:lnTo>
                <a:lnTo>
                  <a:pt x="781478" y="629646"/>
                </a:lnTo>
                <a:lnTo>
                  <a:pt x="845036" y="625853"/>
                </a:lnTo>
                <a:lnTo>
                  <a:pt x="906700" y="619668"/>
                </a:lnTo>
                <a:lnTo>
                  <a:pt x="966219" y="611201"/>
                </a:lnTo>
                <a:lnTo>
                  <a:pt x="1023338" y="600564"/>
                </a:lnTo>
                <a:lnTo>
                  <a:pt x="1077806" y="587868"/>
                </a:lnTo>
                <a:lnTo>
                  <a:pt x="1129370" y="573225"/>
                </a:lnTo>
                <a:lnTo>
                  <a:pt x="1177776" y="556747"/>
                </a:lnTo>
                <a:lnTo>
                  <a:pt x="1222771" y="538543"/>
                </a:lnTo>
                <a:lnTo>
                  <a:pt x="1264104" y="518726"/>
                </a:lnTo>
                <a:lnTo>
                  <a:pt x="1301521" y="497407"/>
                </a:lnTo>
                <a:lnTo>
                  <a:pt x="1334770" y="474697"/>
                </a:lnTo>
                <a:lnTo>
                  <a:pt x="1387749" y="425551"/>
                </a:lnTo>
                <a:lnTo>
                  <a:pt x="1421020" y="372177"/>
                </a:lnTo>
                <a:lnTo>
                  <a:pt x="1432560" y="315468"/>
                </a:lnTo>
                <a:lnTo>
                  <a:pt x="1429632" y="286751"/>
                </a:lnTo>
                <a:lnTo>
                  <a:pt x="1406974" y="231598"/>
                </a:lnTo>
                <a:lnTo>
                  <a:pt x="1363596" y="180227"/>
                </a:lnTo>
                <a:lnTo>
                  <a:pt x="1301521" y="133528"/>
                </a:lnTo>
                <a:lnTo>
                  <a:pt x="1264104" y="112209"/>
                </a:lnTo>
                <a:lnTo>
                  <a:pt x="1222771" y="92392"/>
                </a:lnTo>
                <a:lnTo>
                  <a:pt x="1177776" y="74188"/>
                </a:lnTo>
                <a:lnTo>
                  <a:pt x="1129370" y="57710"/>
                </a:lnTo>
                <a:lnTo>
                  <a:pt x="1077806" y="43067"/>
                </a:lnTo>
                <a:lnTo>
                  <a:pt x="1023338" y="30371"/>
                </a:lnTo>
                <a:lnTo>
                  <a:pt x="966219" y="19734"/>
                </a:lnTo>
                <a:lnTo>
                  <a:pt x="906700" y="11267"/>
                </a:lnTo>
                <a:lnTo>
                  <a:pt x="845036" y="5082"/>
                </a:lnTo>
                <a:lnTo>
                  <a:pt x="781478" y="1289"/>
                </a:lnTo>
                <a:lnTo>
                  <a:pt x="716279" y="0"/>
                </a:lnTo>
                <a:close/>
              </a:path>
            </a:pathLst>
          </a:custGeom>
          <a:solidFill>
            <a:srgbClr val="F9C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11523" y="3461003"/>
            <a:ext cx="1432560" cy="631190"/>
          </a:xfrm>
          <a:custGeom>
            <a:avLst/>
            <a:gdLst/>
            <a:ahLst/>
            <a:cxnLst/>
            <a:rect l="l" t="t" r="r" b="b"/>
            <a:pathLst>
              <a:path w="1432560" h="631189">
                <a:moveTo>
                  <a:pt x="0" y="315468"/>
                </a:moveTo>
                <a:lnTo>
                  <a:pt x="11539" y="258758"/>
                </a:lnTo>
                <a:lnTo>
                  <a:pt x="44810" y="205384"/>
                </a:lnTo>
                <a:lnTo>
                  <a:pt x="97789" y="156238"/>
                </a:lnTo>
                <a:lnTo>
                  <a:pt x="131038" y="133528"/>
                </a:lnTo>
                <a:lnTo>
                  <a:pt x="168455" y="112209"/>
                </a:lnTo>
                <a:lnTo>
                  <a:pt x="209788" y="92392"/>
                </a:lnTo>
                <a:lnTo>
                  <a:pt x="254783" y="74188"/>
                </a:lnTo>
                <a:lnTo>
                  <a:pt x="303189" y="57710"/>
                </a:lnTo>
                <a:lnTo>
                  <a:pt x="354753" y="43067"/>
                </a:lnTo>
                <a:lnTo>
                  <a:pt x="409221" y="30371"/>
                </a:lnTo>
                <a:lnTo>
                  <a:pt x="466340" y="19734"/>
                </a:lnTo>
                <a:lnTo>
                  <a:pt x="525859" y="11267"/>
                </a:lnTo>
                <a:lnTo>
                  <a:pt x="587523" y="5082"/>
                </a:lnTo>
                <a:lnTo>
                  <a:pt x="651081" y="1289"/>
                </a:lnTo>
                <a:lnTo>
                  <a:pt x="716279" y="0"/>
                </a:lnTo>
                <a:lnTo>
                  <a:pt x="781478" y="1289"/>
                </a:lnTo>
                <a:lnTo>
                  <a:pt x="845036" y="5082"/>
                </a:lnTo>
                <a:lnTo>
                  <a:pt x="906700" y="11267"/>
                </a:lnTo>
                <a:lnTo>
                  <a:pt x="966219" y="19734"/>
                </a:lnTo>
                <a:lnTo>
                  <a:pt x="1023338" y="30371"/>
                </a:lnTo>
                <a:lnTo>
                  <a:pt x="1077806" y="43067"/>
                </a:lnTo>
                <a:lnTo>
                  <a:pt x="1129370" y="57710"/>
                </a:lnTo>
                <a:lnTo>
                  <a:pt x="1177776" y="74188"/>
                </a:lnTo>
                <a:lnTo>
                  <a:pt x="1222771" y="92392"/>
                </a:lnTo>
                <a:lnTo>
                  <a:pt x="1264104" y="112209"/>
                </a:lnTo>
                <a:lnTo>
                  <a:pt x="1301521" y="133528"/>
                </a:lnTo>
                <a:lnTo>
                  <a:pt x="1334770" y="156238"/>
                </a:lnTo>
                <a:lnTo>
                  <a:pt x="1387749" y="205384"/>
                </a:lnTo>
                <a:lnTo>
                  <a:pt x="1421020" y="258758"/>
                </a:lnTo>
                <a:lnTo>
                  <a:pt x="1432560" y="315468"/>
                </a:lnTo>
                <a:lnTo>
                  <a:pt x="1429632" y="344184"/>
                </a:lnTo>
                <a:lnTo>
                  <a:pt x="1406974" y="399337"/>
                </a:lnTo>
                <a:lnTo>
                  <a:pt x="1363596" y="450708"/>
                </a:lnTo>
                <a:lnTo>
                  <a:pt x="1301521" y="497407"/>
                </a:lnTo>
                <a:lnTo>
                  <a:pt x="1264104" y="518726"/>
                </a:lnTo>
                <a:lnTo>
                  <a:pt x="1222771" y="538543"/>
                </a:lnTo>
                <a:lnTo>
                  <a:pt x="1177776" y="556747"/>
                </a:lnTo>
                <a:lnTo>
                  <a:pt x="1129370" y="573225"/>
                </a:lnTo>
                <a:lnTo>
                  <a:pt x="1077806" y="587868"/>
                </a:lnTo>
                <a:lnTo>
                  <a:pt x="1023338" y="600564"/>
                </a:lnTo>
                <a:lnTo>
                  <a:pt x="966219" y="611201"/>
                </a:lnTo>
                <a:lnTo>
                  <a:pt x="906700" y="619668"/>
                </a:lnTo>
                <a:lnTo>
                  <a:pt x="845036" y="625853"/>
                </a:lnTo>
                <a:lnTo>
                  <a:pt x="781478" y="629646"/>
                </a:lnTo>
                <a:lnTo>
                  <a:pt x="716279" y="630936"/>
                </a:lnTo>
                <a:lnTo>
                  <a:pt x="651081" y="629646"/>
                </a:lnTo>
                <a:lnTo>
                  <a:pt x="587523" y="625853"/>
                </a:lnTo>
                <a:lnTo>
                  <a:pt x="525859" y="619668"/>
                </a:lnTo>
                <a:lnTo>
                  <a:pt x="466340" y="611201"/>
                </a:lnTo>
                <a:lnTo>
                  <a:pt x="409221" y="600564"/>
                </a:lnTo>
                <a:lnTo>
                  <a:pt x="354753" y="587868"/>
                </a:lnTo>
                <a:lnTo>
                  <a:pt x="303189" y="573225"/>
                </a:lnTo>
                <a:lnTo>
                  <a:pt x="254783" y="556747"/>
                </a:lnTo>
                <a:lnTo>
                  <a:pt x="209788" y="538543"/>
                </a:lnTo>
                <a:lnTo>
                  <a:pt x="168455" y="518726"/>
                </a:lnTo>
                <a:lnTo>
                  <a:pt x="131038" y="497407"/>
                </a:lnTo>
                <a:lnTo>
                  <a:pt x="97789" y="474697"/>
                </a:lnTo>
                <a:lnTo>
                  <a:pt x="44810" y="425551"/>
                </a:lnTo>
                <a:lnTo>
                  <a:pt x="11539" y="372177"/>
                </a:lnTo>
                <a:lnTo>
                  <a:pt x="0" y="31546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213097" y="3623817"/>
            <a:ext cx="6273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Garamond"/>
                <a:cs typeface="Garamond"/>
              </a:rPr>
              <a:t>Előterv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439923" y="4074159"/>
            <a:ext cx="2135505" cy="1736725"/>
          </a:xfrm>
          <a:custGeom>
            <a:avLst/>
            <a:gdLst/>
            <a:ahLst/>
            <a:cxnLst/>
            <a:rect l="l" t="t" r="r" b="b"/>
            <a:pathLst>
              <a:path w="2135504" h="1736725">
                <a:moveTo>
                  <a:pt x="105663" y="1503680"/>
                </a:moveTo>
                <a:lnTo>
                  <a:pt x="0" y="1736432"/>
                </a:lnTo>
                <a:lnTo>
                  <a:pt x="249555" y="1681302"/>
                </a:lnTo>
                <a:lnTo>
                  <a:pt x="203669" y="1624660"/>
                </a:lnTo>
                <a:lnTo>
                  <a:pt x="174244" y="1624660"/>
                </a:lnTo>
                <a:lnTo>
                  <a:pt x="145414" y="1589138"/>
                </a:lnTo>
                <a:lnTo>
                  <a:pt x="163210" y="1574716"/>
                </a:lnTo>
                <a:lnTo>
                  <a:pt x="105663" y="1503680"/>
                </a:lnTo>
                <a:close/>
              </a:path>
              <a:path w="2135504" h="1736725">
                <a:moveTo>
                  <a:pt x="163210" y="1574716"/>
                </a:moveTo>
                <a:lnTo>
                  <a:pt x="145414" y="1589138"/>
                </a:lnTo>
                <a:lnTo>
                  <a:pt x="174244" y="1624660"/>
                </a:lnTo>
                <a:lnTo>
                  <a:pt x="192007" y="1610264"/>
                </a:lnTo>
                <a:lnTo>
                  <a:pt x="163210" y="1574716"/>
                </a:lnTo>
                <a:close/>
              </a:path>
              <a:path w="2135504" h="1736725">
                <a:moveTo>
                  <a:pt x="192007" y="1610264"/>
                </a:moveTo>
                <a:lnTo>
                  <a:pt x="174244" y="1624660"/>
                </a:lnTo>
                <a:lnTo>
                  <a:pt x="203669" y="1624660"/>
                </a:lnTo>
                <a:lnTo>
                  <a:pt x="192007" y="1610264"/>
                </a:lnTo>
                <a:close/>
              </a:path>
              <a:path w="2135504" h="1736725">
                <a:moveTo>
                  <a:pt x="2106295" y="0"/>
                </a:moveTo>
                <a:lnTo>
                  <a:pt x="163210" y="1574716"/>
                </a:lnTo>
                <a:lnTo>
                  <a:pt x="192007" y="1610264"/>
                </a:lnTo>
                <a:lnTo>
                  <a:pt x="2135124" y="35559"/>
                </a:lnTo>
                <a:lnTo>
                  <a:pt x="2106295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071623" y="3424046"/>
            <a:ext cx="228600" cy="894715"/>
          </a:xfrm>
          <a:custGeom>
            <a:avLst/>
            <a:gdLst/>
            <a:ahLst/>
            <a:cxnLst/>
            <a:rect l="l" t="t" r="r" b="b"/>
            <a:pathLst>
              <a:path w="228600" h="894714">
                <a:moveTo>
                  <a:pt x="91437" y="665987"/>
                </a:moveTo>
                <a:lnTo>
                  <a:pt x="0" y="667511"/>
                </a:lnTo>
                <a:lnTo>
                  <a:pt x="118109" y="894207"/>
                </a:lnTo>
                <a:lnTo>
                  <a:pt x="216433" y="688847"/>
                </a:lnTo>
                <a:lnTo>
                  <a:pt x="91820" y="688847"/>
                </a:lnTo>
                <a:lnTo>
                  <a:pt x="91437" y="665987"/>
                </a:lnTo>
                <a:close/>
              </a:path>
              <a:path w="228600" h="894714">
                <a:moveTo>
                  <a:pt x="228473" y="663701"/>
                </a:moveTo>
                <a:lnTo>
                  <a:pt x="91437" y="665987"/>
                </a:lnTo>
                <a:lnTo>
                  <a:pt x="91820" y="688847"/>
                </a:lnTo>
                <a:lnTo>
                  <a:pt x="137540" y="688085"/>
                </a:lnTo>
                <a:lnTo>
                  <a:pt x="137157" y="665224"/>
                </a:lnTo>
                <a:lnTo>
                  <a:pt x="227743" y="665224"/>
                </a:lnTo>
                <a:lnTo>
                  <a:pt x="228473" y="663701"/>
                </a:lnTo>
                <a:close/>
              </a:path>
              <a:path w="228600" h="894714">
                <a:moveTo>
                  <a:pt x="227743" y="665224"/>
                </a:moveTo>
                <a:lnTo>
                  <a:pt x="137157" y="665224"/>
                </a:lnTo>
                <a:lnTo>
                  <a:pt x="137540" y="688085"/>
                </a:lnTo>
                <a:lnTo>
                  <a:pt x="91820" y="688847"/>
                </a:lnTo>
                <a:lnTo>
                  <a:pt x="216433" y="688847"/>
                </a:lnTo>
                <a:lnTo>
                  <a:pt x="227743" y="665224"/>
                </a:lnTo>
                <a:close/>
              </a:path>
              <a:path w="228600" h="894714">
                <a:moveTo>
                  <a:pt x="125983" y="0"/>
                </a:moveTo>
                <a:lnTo>
                  <a:pt x="80263" y="762"/>
                </a:lnTo>
                <a:lnTo>
                  <a:pt x="91437" y="665987"/>
                </a:lnTo>
                <a:lnTo>
                  <a:pt x="137157" y="665224"/>
                </a:lnTo>
                <a:lnTo>
                  <a:pt x="125983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244084" y="3660647"/>
            <a:ext cx="1360805" cy="228600"/>
          </a:xfrm>
          <a:custGeom>
            <a:avLst/>
            <a:gdLst/>
            <a:ahLst/>
            <a:cxnLst/>
            <a:rect l="l" t="t" r="r" b="b"/>
            <a:pathLst>
              <a:path w="1360804" h="228600">
                <a:moveTo>
                  <a:pt x="228600" y="0"/>
                </a:moveTo>
                <a:lnTo>
                  <a:pt x="0" y="114300"/>
                </a:lnTo>
                <a:lnTo>
                  <a:pt x="228600" y="228600"/>
                </a:lnTo>
                <a:lnTo>
                  <a:pt x="228600" y="137159"/>
                </a:lnTo>
                <a:lnTo>
                  <a:pt x="205739" y="137159"/>
                </a:lnTo>
                <a:lnTo>
                  <a:pt x="205739" y="91439"/>
                </a:lnTo>
                <a:lnTo>
                  <a:pt x="228600" y="91439"/>
                </a:lnTo>
                <a:lnTo>
                  <a:pt x="228600" y="0"/>
                </a:lnTo>
                <a:close/>
              </a:path>
              <a:path w="1360804" h="228600">
                <a:moveTo>
                  <a:pt x="228600" y="91439"/>
                </a:moveTo>
                <a:lnTo>
                  <a:pt x="205739" y="91439"/>
                </a:lnTo>
                <a:lnTo>
                  <a:pt x="205739" y="137159"/>
                </a:lnTo>
                <a:lnTo>
                  <a:pt x="228600" y="137159"/>
                </a:lnTo>
                <a:lnTo>
                  <a:pt x="228600" y="91439"/>
                </a:lnTo>
                <a:close/>
              </a:path>
              <a:path w="1360804" h="228600">
                <a:moveTo>
                  <a:pt x="1360805" y="91439"/>
                </a:moveTo>
                <a:lnTo>
                  <a:pt x="228600" y="91439"/>
                </a:lnTo>
                <a:lnTo>
                  <a:pt x="228600" y="137159"/>
                </a:lnTo>
                <a:lnTo>
                  <a:pt x="1360805" y="137159"/>
                </a:lnTo>
                <a:lnTo>
                  <a:pt x="1360805" y="9143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811523" y="1296924"/>
            <a:ext cx="1454150" cy="530860"/>
          </a:xfrm>
          <a:prstGeom prst="rect">
            <a:avLst/>
          </a:prstGeom>
          <a:solidFill>
            <a:srgbClr val="F9C090"/>
          </a:solidFill>
          <a:ln w="3175">
            <a:solidFill>
              <a:srgbClr val="000000"/>
            </a:solidFill>
          </a:ln>
        </p:spPr>
        <p:txBody>
          <a:bodyPr vert="horz" wrap="square" lIns="0" tIns="124460" rIns="0" bIns="0" rtlCol="0">
            <a:spAutoFit/>
          </a:bodyPr>
          <a:lstStyle/>
          <a:p>
            <a:pPr marL="244475">
              <a:lnSpc>
                <a:spcPct val="100000"/>
              </a:lnSpc>
              <a:spcBef>
                <a:spcPts val="980"/>
              </a:spcBef>
            </a:pPr>
            <a:r>
              <a:rPr sz="1600" spc="-5" dirty="0">
                <a:latin typeface="Garamond"/>
                <a:cs typeface="Garamond"/>
              </a:rPr>
              <a:t>Gazdálkodó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903220" y="1809369"/>
            <a:ext cx="1650364" cy="1323340"/>
          </a:xfrm>
          <a:custGeom>
            <a:avLst/>
            <a:gdLst/>
            <a:ahLst/>
            <a:cxnLst/>
            <a:rect l="l" t="t" r="r" b="b"/>
            <a:pathLst>
              <a:path w="1650364" h="1323339">
                <a:moveTo>
                  <a:pt x="107442" y="1090929"/>
                </a:moveTo>
                <a:lnTo>
                  <a:pt x="0" y="1322831"/>
                </a:lnTo>
                <a:lnTo>
                  <a:pt x="249936" y="1269618"/>
                </a:lnTo>
                <a:lnTo>
                  <a:pt x="204260" y="1212341"/>
                </a:lnTo>
                <a:lnTo>
                  <a:pt x="175132" y="1212341"/>
                </a:lnTo>
                <a:lnTo>
                  <a:pt x="146557" y="1176654"/>
                </a:lnTo>
                <a:lnTo>
                  <a:pt x="164432" y="1162396"/>
                </a:lnTo>
                <a:lnTo>
                  <a:pt x="107442" y="1090929"/>
                </a:lnTo>
                <a:close/>
              </a:path>
              <a:path w="1650364" h="1323339">
                <a:moveTo>
                  <a:pt x="164432" y="1162396"/>
                </a:moveTo>
                <a:lnTo>
                  <a:pt x="146557" y="1176654"/>
                </a:lnTo>
                <a:lnTo>
                  <a:pt x="175132" y="1212341"/>
                </a:lnTo>
                <a:lnTo>
                  <a:pt x="192937" y="1198141"/>
                </a:lnTo>
                <a:lnTo>
                  <a:pt x="164432" y="1162396"/>
                </a:lnTo>
                <a:close/>
              </a:path>
              <a:path w="1650364" h="1323339">
                <a:moveTo>
                  <a:pt x="192937" y="1198141"/>
                </a:moveTo>
                <a:lnTo>
                  <a:pt x="175132" y="1212341"/>
                </a:lnTo>
                <a:lnTo>
                  <a:pt x="204260" y="1212341"/>
                </a:lnTo>
                <a:lnTo>
                  <a:pt x="192937" y="1198141"/>
                </a:lnTo>
                <a:close/>
              </a:path>
              <a:path w="1650364" h="1323339">
                <a:moveTo>
                  <a:pt x="1621663" y="0"/>
                </a:moveTo>
                <a:lnTo>
                  <a:pt x="164432" y="1162396"/>
                </a:lnTo>
                <a:lnTo>
                  <a:pt x="192937" y="1198141"/>
                </a:lnTo>
                <a:lnTo>
                  <a:pt x="1650238" y="35813"/>
                </a:lnTo>
                <a:lnTo>
                  <a:pt x="1621663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443227" y="1296924"/>
            <a:ext cx="1454150" cy="530860"/>
          </a:xfrm>
          <a:prstGeom prst="rect">
            <a:avLst/>
          </a:prstGeom>
          <a:solidFill>
            <a:srgbClr val="F9C090"/>
          </a:solidFill>
          <a:ln w="3175">
            <a:solidFill>
              <a:srgbClr val="000000"/>
            </a:solidFill>
          </a:ln>
        </p:spPr>
        <p:txBody>
          <a:bodyPr vert="horz" wrap="square" lIns="0" tIns="124460" rIns="0" bIns="0" rtlCol="0">
            <a:spAutoFit/>
          </a:bodyPr>
          <a:lstStyle/>
          <a:p>
            <a:pPr marL="243840">
              <a:lnSpc>
                <a:spcPct val="100000"/>
              </a:lnSpc>
              <a:spcBef>
                <a:spcPts val="980"/>
              </a:spcBef>
            </a:pPr>
            <a:r>
              <a:rPr sz="1600" spc="-5" dirty="0">
                <a:latin typeface="Garamond"/>
                <a:cs typeface="Garamond"/>
              </a:rPr>
              <a:t>Gazdálkodó</a:t>
            </a:r>
            <a:endParaRPr sz="1600">
              <a:latin typeface="Garamond"/>
              <a:cs typeface="Garamond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153030" y="1810511"/>
            <a:ext cx="1867535" cy="1744345"/>
          </a:xfrm>
          <a:custGeom>
            <a:avLst/>
            <a:gdLst/>
            <a:ahLst/>
            <a:cxnLst/>
            <a:rect l="l" t="t" r="r" b="b"/>
            <a:pathLst>
              <a:path w="1867535" h="1744345">
                <a:moveTo>
                  <a:pt x="1684272" y="1605130"/>
                </a:moveTo>
                <a:lnTo>
                  <a:pt x="1621917" y="1671954"/>
                </a:lnTo>
                <a:lnTo>
                  <a:pt x="1867027" y="1744345"/>
                </a:lnTo>
                <a:lnTo>
                  <a:pt x="1821031" y="1620774"/>
                </a:lnTo>
                <a:lnTo>
                  <a:pt x="1701038" y="1620774"/>
                </a:lnTo>
                <a:lnTo>
                  <a:pt x="1684272" y="1605130"/>
                </a:lnTo>
                <a:close/>
              </a:path>
              <a:path w="1867535" h="1744345">
                <a:moveTo>
                  <a:pt x="1715538" y="1571624"/>
                </a:moveTo>
                <a:lnTo>
                  <a:pt x="1684272" y="1605130"/>
                </a:lnTo>
                <a:lnTo>
                  <a:pt x="1701038" y="1620774"/>
                </a:lnTo>
                <a:lnTo>
                  <a:pt x="1732280" y="1587246"/>
                </a:lnTo>
                <a:lnTo>
                  <a:pt x="1715538" y="1571624"/>
                </a:lnTo>
                <a:close/>
              </a:path>
              <a:path w="1867535" h="1744345">
                <a:moveTo>
                  <a:pt x="1777872" y="1504823"/>
                </a:moveTo>
                <a:lnTo>
                  <a:pt x="1715538" y="1571624"/>
                </a:lnTo>
                <a:lnTo>
                  <a:pt x="1732280" y="1587246"/>
                </a:lnTo>
                <a:lnTo>
                  <a:pt x="1701038" y="1620774"/>
                </a:lnTo>
                <a:lnTo>
                  <a:pt x="1821031" y="1620774"/>
                </a:lnTo>
                <a:lnTo>
                  <a:pt x="1777872" y="1504823"/>
                </a:lnTo>
                <a:close/>
              </a:path>
              <a:path w="1867535" h="1744345">
                <a:moveTo>
                  <a:pt x="31242" y="0"/>
                </a:moveTo>
                <a:lnTo>
                  <a:pt x="0" y="33527"/>
                </a:lnTo>
                <a:lnTo>
                  <a:pt x="1684272" y="1605130"/>
                </a:lnTo>
                <a:lnTo>
                  <a:pt x="1715538" y="1571624"/>
                </a:lnTo>
                <a:lnTo>
                  <a:pt x="3124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414901" y="1827148"/>
            <a:ext cx="228600" cy="1635760"/>
          </a:xfrm>
          <a:custGeom>
            <a:avLst/>
            <a:gdLst/>
            <a:ahLst/>
            <a:cxnLst/>
            <a:rect l="l" t="t" r="r" b="b"/>
            <a:pathLst>
              <a:path w="228600" h="1635760">
                <a:moveTo>
                  <a:pt x="0" y="1406271"/>
                </a:moveTo>
                <a:lnTo>
                  <a:pt x="112902" y="1635505"/>
                </a:lnTo>
                <a:lnTo>
                  <a:pt x="217314" y="1429892"/>
                </a:lnTo>
                <a:lnTo>
                  <a:pt x="137033" y="1429892"/>
                </a:lnTo>
                <a:lnTo>
                  <a:pt x="91312" y="1429639"/>
                </a:lnTo>
                <a:lnTo>
                  <a:pt x="91446" y="1406829"/>
                </a:lnTo>
                <a:lnTo>
                  <a:pt x="0" y="1406271"/>
                </a:lnTo>
                <a:close/>
              </a:path>
              <a:path w="228600" h="1635760">
                <a:moveTo>
                  <a:pt x="91446" y="1406829"/>
                </a:moveTo>
                <a:lnTo>
                  <a:pt x="91312" y="1429639"/>
                </a:lnTo>
                <a:lnTo>
                  <a:pt x="137033" y="1429892"/>
                </a:lnTo>
                <a:lnTo>
                  <a:pt x="137166" y="1407109"/>
                </a:lnTo>
                <a:lnTo>
                  <a:pt x="91446" y="1406829"/>
                </a:lnTo>
                <a:close/>
              </a:path>
              <a:path w="228600" h="1635760">
                <a:moveTo>
                  <a:pt x="137166" y="1407109"/>
                </a:moveTo>
                <a:lnTo>
                  <a:pt x="137033" y="1429892"/>
                </a:lnTo>
                <a:lnTo>
                  <a:pt x="217314" y="1429892"/>
                </a:lnTo>
                <a:lnTo>
                  <a:pt x="228600" y="1407667"/>
                </a:lnTo>
                <a:lnTo>
                  <a:pt x="137166" y="1407109"/>
                </a:lnTo>
                <a:close/>
              </a:path>
              <a:path w="228600" h="1635760">
                <a:moveTo>
                  <a:pt x="99695" y="0"/>
                </a:moveTo>
                <a:lnTo>
                  <a:pt x="91446" y="1406829"/>
                </a:lnTo>
                <a:lnTo>
                  <a:pt x="137166" y="1407109"/>
                </a:lnTo>
                <a:lnTo>
                  <a:pt x="145414" y="253"/>
                </a:lnTo>
                <a:lnTo>
                  <a:pt x="99695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496940" y="5998336"/>
            <a:ext cx="1109345" cy="228600"/>
          </a:xfrm>
          <a:custGeom>
            <a:avLst/>
            <a:gdLst/>
            <a:ahLst/>
            <a:cxnLst/>
            <a:rect l="l" t="t" r="r" b="b"/>
            <a:pathLst>
              <a:path w="1109345" h="228600">
                <a:moveTo>
                  <a:pt x="881126" y="0"/>
                </a:moveTo>
                <a:lnTo>
                  <a:pt x="880821" y="91440"/>
                </a:lnTo>
                <a:lnTo>
                  <a:pt x="903605" y="91516"/>
                </a:lnTo>
                <a:lnTo>
                  <a:pt x="903478" y="137236"/>
                </a:lnTo>
                <a:lnTo>
                  <a:pt x="880668" y="137236"/>
                </a:lnTo>
                <a:lnTo>
                  <a:pt x="880363" y="228600"/>
                </a:lnTo>
                <a:lnTo>
                  <a:pt x="1064624" y="137236"/>
                </a:lnTo>
                <a:lnTo>
                  <a:pt x="903478" y="137236"/>
                </a:lnTo>
                <a:lnTo>
                  <a:pt x="1064777" y="137160"/>
                </a:lnTo>
                <a:lnTo>
                  <a:pt x="1109344" y="115061"/>
                </a:lnTo>
                <a:lnTo>
                  <a:pt x="881126" y="0"/>
                </a:lnTo>
                <a:close/>
              </a:path>
              <a:path w="1109345" h="228600">
                <a:moveTo>
                  <a:pt x="880821" y="91440"/>
                </a:moveTo>
                <a:lnTo>
                  <a:pt x="880668" y="137160"/>
                </a:lnTo>
                <a:lnTo>
                  <a:pt x="903478" y="137236"/>
                </a:lnTo>
                <a:lnTo>
                  <a:pt x="903605" y="91516"/>
                </a:lnTo>
                <a:lnTo>
                  <a:pt x="880821" y="91440"/>
                </a:lnTo>
                <a:close/>
              </a:path>
              <a:path w="1109345" h="228600">
                <a:moveTo>
                  <a:pt x="254" y="88518"/>
                </a:moveTo>
                <a:lnTo>
                  <a:pt x="0" y="134239"/>
                </a:lnTo>
                <a:lnTo>
                  <a:pt x="880668" y="137160"/>
                </a:lnTo>
                <a:lnTo>
                  <a:pt x="880821" y="91440"/>
                </a:lnTo>
                <a:lnTo>
                  <a:pt x="254" y="88518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312152" y="6414515"/>
            <a:ext cx="228600" cy="445134"/>
          </a:xfrm>
          <a:custGeom>
            <a:avLst/>
            <a:gdLst/>
            <a:ahLst/>
            <a:cxnLst/>
            <a:rect l="l" t="t" r="r" b="b"/>
            <a:pathLst>
              <a:path w="228600" h="445134">
                <a:moveTo>
                  <a:pt x="91440" y="216027"/>
                </a:moveTo>
                <a:lnTo>
                  <a:pt x="0" y="216027"/>
                </a:lnTo>
                <a:lnTo>
                  <a:pt x="114300" y="444624"/>
                </a:lnTo>
                <a:lnTo>
                  <a:pt x="217169" y="238887"/>
                </a:lnTo>
                <a:lnTo>
                  <a:pt x="91440" y="238887"/>
                </a:lnTo>
                <a:lnTo>
                  <a:pt x="91440" y="216027"/>
                </a:lnTo>
                <a:close/>
              </a:path>
              <a:path w="228600" h="445134">
                <a:moveTo>
                  <a:pt x="137159" y="0"/>
                </a:moveTo>
                <a:lnTo>
                  <a:pt x="91440" y="0"/>
                </a:lnTo>
                <a:lnTo>
                  <a:pt x="91440" y="238887"/>
                </a:lnTo>
                <a:lnTo>
                  <a:pt x="137159" y="238887"/>
                </a:lnTo>
                <a:lnTo>
                  <a:pt x="137159" y="0"/>
                </a:lnTo>
                <a:close/>
              </a:path>
              <a:path w="228600" h="445134">
                <a:moveTo>
                  <a:pt x="228600" y="216027"/>
                </a:moveTo>
                <a:lnTo>
                  <a:pt x="137159" y="216027"/>
                </a:lnTo>
                <a:lnTo>
                  <a:pt x="137159" y="238887"/>
                </a:lnTo>
                <a:lnTo>
                  <a:pt x="217169" y="238887"/>
                </a:lnTo>
                <a:lnTo>
                  <a:pt x="228600" y="21602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7515606" y="6604507"/>
            <a:ext cx="42037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" dirty="0">
                <a:latin typeface="Garamond"/>
                <a:cs typeface="Garamond"/>
              </a:rPr>
              <a:t>(</a:t>
            </a:r>
            <a:r>
              <a:rPr sz="1200" spc="-5" dirty="0">
                <a:latin typeface="Garamond"/>
                <a:cs typeface="Garamond"/>
              </a:rPr>
              <a:t>f</a:t>
            </a:r>
            <a:r>
              <a:rPr sz="1200" spc="5" dirty="0">
                <a:latin typeface="Garamond"/>
                <a:cs typeface="Garamond"/>
              </a:rPr>
              <a:t>o</a:t>
            </a:r>
            <a:r>
              <a:rPr sz="1200" spc="-15" dirty="0">
                <a:latin typeface="Garamond"/>
                <a:cs typeface="Garamond"/>
              </a:rPr>
              <a:t>l</a:t>
            </a:r>
            <a:r>
              <a:rPr sz="1200" dirty="0">
                <a:latin typeface="Garamond"/>
                <a:cs typeface="Garamond"/>
              </a:rPr>
              <a:t>y</a:t>
            </a:r>
            <a:r>
              <a:rPr sz="1200" spc="10" dirty="0">
                <a:latin typeface="Garamond"/>
                <a:cs typeface="Garamond"/>
              </a:rPr>
              <a:t>t</a:t>
            </a:r>
            <a:r>
              <a:rPr sz="1200" dirty="0">
                <a:latin typeface="Garamond"/>
                <a:cs typeface="Garamond"/>
              </a:rPr>
              <a:t>.)</a:t>
            </a:r>
            <a:endParaRPr sz="1200">
              <a:latin typeface="Garamond"/>
              <a:cs typeface="Garamond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597144" y="2161108"/>
            <a:ext cx="2690495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b="1" dirty="0">
                <a:latin typeface="Garamond"/>
                <a:cs typeface="Garamond"/>
              </a:rPr>
              <a:t>„Együttműködési</a:t>
            </a:r>
            <a:r>
              <a:rPr sz="2000" b="1" spc="-40" dirty="0">
                <a:latin typeface="Garamond"/>
                <a:cs typeface="Garamond"/>
              </a:rPr>
              <a:t> </a:t>
            </a:r>
            <a:r>
              <a:rPr sz="2000" b="1" spc="-5" dirty="0">
                <a:latin typeface="Garamond"/>
                <a:cs typeface="Garamond"/>
              </a:rPr>
              <a:t>pillér”</a:t>
            </a:r>
            <a:endParaRPr sz="2000">
              <a:latin typeface="Garamond"/>
              <a:cs typeface="Garamond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891532" y="5287771"/>
            <a:ext cx="204025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5" dirty="0">
                <a:latin typeface="Garamond"/>
                <a:cs typeface="Garamond"/>
              </a:rPr>
              <a:t>30 </a:t>
            </a:r>
            <a:r>
              <a:rPr sz="2000" spc="-10" dirty="0">
                <a:latin typeface="Garamond"/>
                <a:cs typeface="Garamond"/>
              </a:rPr>
              <a:t>napos</a:t>
            </a:r>
            <a:r>
              <a:rPr sz="2000" spc="-5" dirty="0">
                <a:latin typeface="Garamond"/>
                <a:cs typeface="Garamond"/>
              </a:rPr>
              <a:t> </a:t>
            </a:r>
            <a:r>
              <a:rPr sz="2000" dirty="0">
                <a:latin typeface="Garamond"/>
                <a:cs typeface="Garamond"/>
              </a:rPr>
              <a:t>jóváhagyás</a:t>
            </a:r>
            <a:endParaRPr sz="2000">
              <a:latin typeface="Garamond"/>
              <a:cs typeface="Garamond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912110" y="4081145"/>
            <a:ext cx="3694429" cy="1684020"/>
          </a:xfrm>
          <a:custGeom>
            <a:avLst/>
            <a:gdLst/>
            <a:ahLst/>
            <a:cxnLst/>
            <a:rect l="l" t="t" r="r" b="b"/>
            <a:pathLst>
              <a:path w="3694429" h="1684020">
                <a:moveTo>
                  <a:pt x="3476365" y="83508"/>
                </a:moveTo>
                <a:lnTo>
                  <a:pt x="0" y="1642135"/>
                </a:lnTo>
                <a:lnTo>
                  <a:pt x="18795" y="1683854"/>
                </a:lnTo>
                <a:lnTo>
                  <a:pt x="3495069" y="125206"/>
                </a:lnTo>
                <a:lnTo>
                  <a:pt x="3476365" y="83508"/>
                </a:lnTo>
                <a:close/>
              </a:path>
              <a:path w="3694429" h="1684020">
                <a:moveTo>
                  <a:pt x="3642481" y="74167"/>
                </a:moveTo>
                <a:lnTo>
                  <a:pt x="3497199" y="74167"/>
                </a:lnTo>
                <a:lnTo>
                  <a:pt x="3515994" y="115823"/>
                </a:lnTo>
                <a:lnTo>
                  <a:pt x="3495069" y="125206"/>
                </a:lnTo>
                <a:lnTo>
                  <a:pt x="3532504" y="208660"/>
                </a:lnTo>
                <a:lnTo>
                  <a:pt x="3642481" y="74167"/>
                </a:lnTo>
                <a:close/>
              </a:path>
              <a:path w="3694429" h="1684020">
                <a:moveTo>
                  <a:pt x="3497199" y="74167"/>
                </a:moveTo>
                <a:lnTo>
                  <a:pt x="3476365" y="83508"/>
                </a:lnTo>
                <a:lnTo>
                  <a:pt x="3495069" y="125206"/>
                </a:lnTo>
                <a:lnTo>
                  <a:pt x="3515994" y="115823"/>
                </a:lnTo>
                <a:lnTo>
                  <a:pt x="3497199" y="74167"/>
                </a:lnTo>
                <a:close/>
              </a:path>
              <a:path w="3694429" h="1684020">
                <a:moveTo>
                  <a:pt x="3438905" y="0"/>
                </a:moveTo>
                <a:lnTo>
                  <a:pt x="3476365" y="83508"/>
                </a:lnTo>
                <a:lnTo>
                  <a:pt x="3497199" y="74167"/>
                </a:lnTo>
                <a:lnTo>
                  <a:pt x="3642481" y="74167"/>
                </a:lnTo>
                <a:lnTo>
                  <a:pt x="3694303" y="10794"/>
                </a:lnTo>
                <a:lnTo>
                  <a:pt x="3438905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1179</Words>
  <Application>Microsoft Office PowerPoint</Application>
  <PresentationFormat>Diavetítés a képernyőre (4:3 oldalarány)</PresentationFormat>
  <Paragraphs>548</Paragraphs>
  <Slides>24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24</vt:i4>
      </vt:variant>
    </vt:vector>
  </HeadingPairs>
  <TitlesOfParts>
    <vt:vector size="31" baseType="lpstr">
      <vt:lpstr>Arial</vt:lpstr>
      <vt:lpstr>Calibri</vt:lpstr>
      <vt:lpstr>Century Gothic</vt:lpstr>
      <vt:lpstr>Garamond</vt:lpstr>
      <vt:lpstr>Times New Roman</vt:lpstr>
      <vt:lpstr>Wingdings</vt:lpstr>
      <vt:lpstr>Office Theme</vt:lpstr>
      <vt:lpstr>Öntözésfejlesztés 2020.</vt:lpstr>
      <vt:lpstr>Öntözési igazgatási szerv</vt:lpstr>
      <vt:lpstr>Öntözési igazgatási szerv</vt:lpstr>
      <vt:lpstr>Öntözésfejlesztési koncepció</vt:lpstr>
      <vt:lpstr>Szabályozási pillér</vt:lpstr>
      <vt:lpstr>Intézményi pillér</vt:lpstr>
      <vt:lpstr>Képzési pillér</vt:lpstr>
      <vt:lpstr>Új jogintézmények az öntözéses  gazdálkodásról szóló törvényben</vt:lpstr>
      <vt:lpstr>Folyamatábra I.</vt:lpstr>
      <vt:lpstr>Folyamatábra II.</vt:lpstr>
      <vt:lpstr>Folyamatábra III.</vt:lpstr>
      <vt:lpstr>Folyamatábra III. v2</vt:lpstr>
      <vt:lpstr>PowerPoint bemutató</vt:lpstr>
      <vt:lpstr>PowerPoint bemutató</vt:lpstr>
      <vt:lpstr>Környezeti körzeti tervhez szükséges adatok (3. sz. melléklet a 302/2020. (VI. 29.) Korm. rendelethez)</vt:lpstr>
      <vt:lpstr>Környezeti körzeti tervek</vt:lpstr>
      <vt:lpstr>PowerPoint bemutató</vt:lpstr>
      <vt:lpstr>A Vidékfejlesztési Program keretében  jelenleg is pályázható felhívás</vt:lpstr>
      <vt:lpstr>A Vidékfejlesztési Program keretében jelenleg  még nem pályázható felhívás</vt:lpstr>
      <vt:lpstr>A felhívás keretében az alábbi tevékenységek  támogathatóak :</vt:lpstr>
      <vt:lpstr>Termelési technológia</vt:lpstr>
      <vt:lpstr>Termelési technológia</vt:lpstr>
      <vt:lpstr>Termelési technológia</vt:lpstr>
      <vt:lpstr>Köszönöm a figyelmet!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Öntözésfejlesztés 2020.</dc:title>
  <dc:creator>Vizi Veronika</dc:creator>
  <cp:lastModifiedBy>Vizi Veronika</cp:lastModifiedBy>
  <cp:revision>1</cp:revision>
  <dcterms:created xsi:type="dcterms:W3CDTF">2020-08-03T06:47:18Z</dcterms:created>
  <dcterms:modified xsi:type="dcterms:W3CDTF">2020-08-03T06:49:25Z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2020-08-03T00:00:00Z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2020-08-03T00:00:00Z</vt:filetime>
  </property>
</Properties>
</file>